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F0C018-A7B6-4B7F-8214-4B4DB0292FD4}" type="datetimeFigureOut">
              <a:rPr lang="bg-BG" smtClean="0"/>
              <a:pPr/>
              <a:t>26.1.2016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CAFF8B-E8B5-474F-A100-9634E1F799D3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59140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</a:rPr>
              <a:t>Ролята на местната инициативна група (МИГ) в развитието на територията</a:t>
            </a:r>
            <a:endParaRPr lang="bg-BG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5528" y="226740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475656" y="2606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Заглавие 5"/>
          <p:cNvSpPr txBox="1">
            <a:spLocks/>
          </p:cNvSpPr>
          <p:nvPr/>
        </p:nvSpPr>
        <p:spPr>
          <a:xfrm>
            <a:off x="1043607" y="5445224"/>
            <a:ext cx="7851775" cy="110864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по  </a:t>
            </a:r>
            <a:r>
              <a:rPr kumimoji="0" lang="bg-BG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подмярка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19.1 „Помощ за подготвителни дейности“, Мярка 19 „Водено от общностите местно развитие“  финансиран от Програма за развитие на селските райони, </a:t>
            </a:r>
            <a:r>
              <a:rPr kumimoji="0" lang="bg-BG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съфинансирана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от Европейския съюз чрез Европейския земеделски фонд за развитие на селските райони.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----------------------------------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---</a:t>
            </a:r>
            <a:r>
              <a:rPr kumimoji="0" lang="bg-BG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----------------- </a:t>
            </a:r>
            <a:r>
              <a:rPr kumimoji="0" lang="en-US" sz="1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hlinkClick r:id="rId5"/>
              </a:rPr>
              <a:t>www.eufunds.bg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----------------------------------------------------</a:t>
            </a:r>
            <a: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bg-BG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g-BG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1196752"/>
            <a:ext cx="7498080" cy="22088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1000" b="1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lvl="0" indent="-256032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en-US" sz="1300" b="1" i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en-US" sz="1300" b="1" i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Настоящата  презентация е изготвена в изпълнение на проект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bg-BG" sz="1400" b="1" i="1" dirty="0" err="1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подмярка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19.1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„Помощ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подготвителни дейности“,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Мярка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 „Водено от общностите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местно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развитие“ финансиран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Програма за развитие на селските райони 2014-2020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Европейския съюз чрез Европейския земеделски фонд за развитие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селските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райони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съгласно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за безвъзмездна финансова </a:t>
            </a:r>
            <a:endParaRPr lang="bg-BG" sz="1400" b="1" i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bg-BG" sz="14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РД </a:t>
            </a:r>
            <a:r>
              <a:rPr lang="bg-BG" sz="14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50-156/07.12.2015 </a:t>
            </a:r>
            <a:r>
              <a:rPr lang="bg-BG" sz="1300" b="1" i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год. </a:t>
            </a:r>
            <a:endParaRPr lang="bg-BG" sz="1300" b="1" i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bg-BG" sz="1300" b="1" i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bg-BG" sz="1300" b="1" i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3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Бенефициент по проекта: Община Долна Митрополия;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3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Партньор 1: Община Долни Дъбник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3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Партньор 2: Народно читалище „Неофит Рилски-1872“ гр. Тръстеник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3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Партньор 3: Фондация „РАЗВИТИЕ-НОВ ВЕК“ с. Рибен</a:t>
            </a:r>
          </a:p>
          <a:p>
            <a:pPr lvl="0" indent="-256032" algn="just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bg-BG" sz="1300" b="1" i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Партньор 4: „ЗЪРНЕНИ ХРАНИ-ДМ“ ЕООД гр. Долна Митрополия</a:t>
            </a:r>
            <a:endParaRPr lang="bg-BG" sz="1300" b="1" i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b="10378"/>
          <a:stretch>
            <a:fillRect/>
          </a:stretch>
        </p:blipFill>
        <p:spPr bwMode="auto">
          <a:xfrm>
            <a:off x="1619672" y="296506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Картина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6433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Контейнер за съдържание 14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dirty="0"/>
              <a:t>	</a:t>
            </a:r>
            <a:r>
              <a:rPr lang="bg-BG" sz="2000" dirty="0" smtClean="0"/>
              <a:t>Местна инициативна група (МИГ) е партньорство между представители на обществените (публични) институции, частния сектор и гражданите.</a:t>
            </a:r>
            <a:endParaRPr lang="en-US" sz="2000" dirty="0" smtClean="0"/>
          </a:p>
          <a:p>
            <a:pPr marL="82296" indent="0" algn="just">
              <a:buNone/>
            </a:pPr>
            <a:r>
              <a:rPr lang="en-US" sz="2000" dirty="0"/>
              <a:t>	</a:t>
            </a:r>
            <a:r>
              <a:rPr lang="bg-BG" sz="2000" dirty="0" smtClean="0"/>
              <a:t> МИГ е съществена характеристика на подхода Лидер. На него е отредена важна роля в процеса на развитие на местната общност и стимулиране на устойчивото развитие на територията.</a:t>
            </a:r>
          </a:p>
          <a:p>
            <a:pPr>
              <a:buNone/>
            </a:pPr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0147" y="260649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619672" y="256134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66408" y="155679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Защо е важно да има МИГ</a:t>
            </a:r>
            <a:r>
              <a:rPr lang="bg-BG" sz="2800" dirty="0" smtClean="0"/>
              <a:t> ?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4176464"/>
          </a:xfrm>
        </p:spPr>
        <p:txBody>
          <a:bodyPr>
            <a:normAutofit fontScale="32500" lnSpcReduction="20000"/>
          </a:bodyPr>
          <a:lstStyle/>
          <a:p>
            <a:pPr lvl="0" algn="just"/>
            <a:r>
              <a:rPr lang="bg-BG" sz="6200" dirty="0" smtClean="0"/>
              <a:t>обединява наличните човешки и финансови ресурси от обществения, частния и гражданския  сектор;</a:t>
            </a:r>
          </a:p>
          <a:p>
            <a:pPr lvl="0" algn="just"/>
            <a:r>
              <a:rPr lang="bg-BG" sz="6200" dirty="0" smtClean="0"/>
              <a:t>обединява местните действащи лица около общи проекти за постигане на  по-добри резултати насочени към подобряване на икономическата конкурентоспособност на района и живота на хората там;</a:t>
            </a:r>
          </a:p>
          <a:p>
            <a:pPr lvl="0" algn="just"/>
            <a:r>
              <a:rPr lang="bg-BG" sz="6200" dirty="0" smtClean="0"/>
              <a:t>стимулира диалога и сътрудничеството между различните групи в селските райони, които често имат ограничен опит в работата си заедно. Ограничава потенциалните конфликти и улеснява вземане на общи решения чрез консултации и дискусии;</a:t>
            </a:r>
          </a:p>
          <a:p>
            <a:pPr lvl="0" algn="just"/>
            <a:r>
              <a:rPr lang="bg-BG" sz="6200" dirty="0" smtClean="0"/>
              <a:t>улеснява процесите на адаптация и промяна в земеделския сектор; разнообразява икономиката на селските райони с дейности различни от земеделските и подобрява качеството на живот на местните хора.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335" y="226740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547664" y="2225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498080" cy="998984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Какъв е статута на МИГ</a:t>
            </a:r>
            <a:r>
              <a:rPr lang="bg-BG" sz="2800" dirty="0" smtClean="0"/>
              <a:t> ?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403244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bg-BG" dirty="0" smtClean="0"/>
              <a:t>Юридическо лица с нестопанска цел за осъществяване на общественополезна дейност, регистрирано по реда на Закона за юридическите лица с нестопанска цел</a:t>
            </a:r>
            <a:r>
              <a:rPr lang="en-US" dirty="0" smtClean="0"/>
              <a:t>;</a:t>
            </a:r>
            <a:endParaRPr lang="bg-BG" dirty="0" smtClean="0"/>
          </a:p>
          <a:p>
            <a:pPr lvl="0" algn="just"/>
            <a:r>
              <a:rPr lang="bg-BG" dirty="0" smtClean="0"/>
              <a:t>Представлява публично-частно партньорство със задължително участие на общината;</a:t>
            </a:r>
          </a:p>
          <a:p>
            <a:pPr lvl="0" algn="just"/>
            <a:r>
              <a:rPr lang="bg-BG" dirty="0" smtClean="0"/>
              <a:t>Има колективен върховен орган (Общо събрание), чиито членове са с постоянен адрес или седалище на територията на действие на МИГ;</a:t>
            </a:r>
          </a:p>
          <a:p>
            <a:pPr lvl="0" algn="just"/>
            <a:r>
              <a:rPr lang="bg-BG" dirty="0" smtClean="0"/>
              <a:t>Има колективен управителен орган (Управителен съвет) със състав от 5 до 9 лица, които имат постоянен адрес и/или работят на територията на действие на МИГ;</a:t>
            </a:r>
          </a:p>
          <a:p>
            <a:pPr lvl="0" algn="just"/>
            <a:r>
              <a:rPr lang="bg-BG" dirty="0" smtClean="0"/>
              <a:t>Представителството на общинската власт в колективния управителен орган не превишава 49 процента;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2971" y="260648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475656" y="2606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1628800"/>
            <a:ext cx="74980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b="1" dirty="0" smtClean="0"/>
              <a:t/>
            </a:r>
            <a:br>
              <a:rPr lang="bg-BG" sz="3100" b="1" dirty="0" smtClean="0"/>
            </a:br>
            <a:r>
              <a:rPr lang="bg-BG" sz="3100" b="1" dirty="0" smtClean="0"/>
              <a:t>Кой може да участва в МИГ 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bg-BG" sz="2900" dirty="0" smtClean="0"/>
              <a:t>местни власти,</a:t>
            </a:r>
          </a:p>
          <a:p>
            <a:pPr lvl="0" algn="just"/>
            <a:r>
              <a:rPr lang="bg-BG" sz="2900" dirty="0" smtClean="0"/>
              <a:t>представители на бизнеса и селско стопанските производители;</a:t>
            </a:r>
          </a:p>
          <a:p>
            <a:pPr lvl="0" algn="just"/>
            <a:r>
              <a:rPr lang="bg-BG" sz="2900" dirty="0" smtClean="0"/>
              <a:t>професионални организации и съюзи, търговски асоциации;</a:t>
            </a:r>
          </a:p>
          <a:p>
            <a:pPr lvl="0" algn="just"/>
            <a:r>
              <a:rPr lang="bg-BG" sz="2900" dirty="0" smtClean="0"/>
              <a:t>граждани и техните местни организации;</a:t>
            </a:r>
          </a:p>
          <a:p>
            <a:pPr lvl="0" algn="just"/>
            <a:r>
              <a:rPr lang="bg-BG" sz="2900" dirty="0" smtClean="0"/>
              <a:t>екологични асоциации;</a:t>
            </a:r>
          </a:p>
          <a:p>
            <a:pPr lvl="0" algn="just"/>
            <a:r>
              <a:rPr lang="bg-BG" sz="2900" dirty="0" smtClean="0"/>
              <a:t>доставчици на културни и обществени услуги, включително медиите;</a:t>
            </a:r>
          </a:p>
          <a:p>
            <a:pPr lvl="0" algn="just"/>
            <a:r>
              <a:rPr lang="bg-BG" sz="2900" dirty="0" smtClean="0"/>
              <a:t>женски асоциации;</a:t>
            </a:r>
          </a:p>
          <a:p>
            <a:pPr lvl="0" algn="just"/>
            <a:r>
              <a:rPr lang="bg-BG" sz="2900" dirty="0" smtClean="0"/>
              <a:t>млади хора.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9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597329" y="258553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170993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b="1" dirty="0" smtClean="0"/>
              <a:t/>
            </a:r>
            <a:br>
              <a:rPr lang="bg-BG" sz="4000" b="1" dirty="0" smtClean="0"/>
            </a:br>
            <a:r>
              <a:rPr lang="bg-BG" sz="3100" b="1" dirty="0" smtClean="0"/>
              <a:t>Какви са основните ангажименти на МИГ 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2996952"/>
            <a:ext cx="7498080" cy="325144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bg-BG" dirty="0" smtClean="0"/>
              <a:t>Да събере заедно съответните заинтересовани групи в района около един общ проект – </a:t>
            </a:r>
            <a:r>
              <a:rPr lang="bg-BG" b="1" i="1" u="sng" dirty="0" smtClean="0"/>
              <a:t>Стратегия за местно развитие;</a:t>
            </a:r>
          </a:p>
          <a:p>
            <a:pPr lvl="0" algn="just"/>
            <a:r>
              <a:rPr lang="bg-BG" dirty="0" smtClean="0"/>
              <a:t>Да бъде способна да се възползва от възможностите, предоставени от местния сбор от ресурси;</a:t>
            </a:r>
          </a:p>
          <a:p>
            <a:pPr lvl="0" algn="just"/>
            <a:r>
              <a:rPr lang="bg-BG" dirty="0" smtClean="0"/>
              <a:t>Да бъде способна да свърже и интегрира отделни секторни подходи;</a:t>
            </a:r>
          </a:p>
          <a:p>
            <a:pPr lvl="0" algn="just"/>
            <a:r>
              <a:rPr lang="bg-BG" dirty="0" smtClean="0"/>
              <a:t>Да бъде отворена към новаторски идеи;</a:t>
            </a:r>
          </a:p>
          <a:p>
            <a:pPr lvl="0" algn="just"/>
            <a:r>
              <a:rPr lang="bg-BG" dirty="0" smtClean="0"/>
              <a:t>Пряко да се ангажира с прилагането на интегрирана стратегия за местно развитие, разработена съгласно изискванията на ПРСР, в случай че бъдат одобрени.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5293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619672" y="2225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000" dirty="0" smtClean="0"/>
              <a:t>	</a:t>
            </a:r>
            <a:r>
              <a:rPr lang="bg-BG" sz="2000" dirty="0" smtClean="0"/>
              <a:t>Устойчивостта на работа на МИГ зависи в голяма степен от способността й да управлява реализацията на Стратегията за местно развитие. </a:t>
            </a:r>
          </a:p>
          <a:p>
            <a:pPr marL="82296" indent="0" algn="just">
              <a:buNone/>
            </a:pPr>
            <a:r>
              <a:rPr lang="bg-BG" sz="2000" dirty="0"/>
              <a:t>	</a:t>
            </a:r>
            <a:r>
              <a:rPr lang="bg-BG" sz="2000" dirty="0" smtClean="0"/>
              <a:t>Тя има нелеката задача едновременно да следи за реализация на общата цел и приоритети на Стратегията, да обединява интересите на различните групи и да подпомага отделни конкретни проекти от написването – до реализацията им.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3439" y="269727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619672" y="2225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1833736"/>
            <a:ext cx="7498080" cy="4691608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sz="8000" b="1" dirty="0" smtClean="0"/>
              <a:t>		</a:t>
            </a:r>
            <a:r>
              <a:rPr lang="bg-BG" sz="5000" b="1" dirty="0" smtClean="0"/>
              <a:t>Ето </a:t>
            </a:r>
            <a:r>
              <a:rPr lang="bg-BG" sz="5000" b="1" dirty="0" smtClean="0"/>
              <a:t>някои по-конкретни ангажименти на МИГ </a:t>
            </a:r>
            <a:r>
              <a:rPr lang="bg-BG" sz="5000" b="1" dirty="0" smtClean="0"/>
              <a:t>за</a:t>
            </a:r>
            <a:r>
              <a:rPr lang="en-US" sz="5000" b="1" dirty="0" smtClean="0"/>
              <a:t> </a:t>
            </a:r>
            <a:r>
              <a:rPr lang="bg-BG" sz="5000" b="1" dirty="0" smtClean="0"/>
              <a:t>реализиране </a:t>
            </a:r>
            <a:r>
              <a:rPr lang="bg-BG" sz="5000" b="1" dirty="0" smtClean="0"/>
              <a:t>на Стратегията за местно развитие</a:t>
            </a:r>
            <a:r>
              <a:rPr lang="bg-BG" sz="5000" b="1" dirty="0" smtClean="0"/>
              <a:t>:</a:t>
            </a:r>
            <a:endParaRPr lang="en-US" sz="5000" b="1" dirty="0" smtClean="0"/>
          </a:p>
          <a:p>
            <a:pPr algn="just">
              <a:buNone/>
            </a:pPr>
            <a:endParaRPr lang="bg-BG" sz="5000" b="1" dirty="0" smtClean="0"/>
          </a:p>
          <a:p>
            <a:pPr lvl="0" algn="just"/>
            <a:r>
              <a:rPr lang="bg-BG" sz="5000" dirty="0" smtClean="0"/>
              <a:t>информира, консултира и подпомага подготовката на проекти на потенциалните кандидати;</a:t>
            </a:r>
          </a:p>
          <a:p>
            <a:pPr lvl="0" algn="just"/>
            <a:r>
              <a:rPr lang="bg-BG" sz="5000" dirty="0" smtClean="0"/>
              <a:t>подготвя и публикува покана за кандидатстване с проекти на територията на МИГ;</a:t>
            </a:r>
          </a:p>
          <a:p>
            <a:pPr lvl="0" algn="just"/>
            <a:r>
              <a:rPr lang="bg-BG" sz="5000" dirty="0" smtClean="0"/>
              <a:t>приема заявления за кандидатстване;</a:t>
            </a:r>
          </a:p>
          <a:p>
            <a:pPr lvl="0" algn="just"/>
            <a:r>
              <a:rPr lang="bg-BG" sz="5000" dirty="0" smtClean="0"/>
              <a:t>организира процеса на оценка на проектите;</a:t>
            </a:r>
          </a:p>
          <a:p>
            <a:pPr lvl="0" algn="just"/>
            <a:r>
              <a:rPr lang="bg-BG" sz="5000" dirty="0" smtClean="0"/>
              <a:t>сключва договори с одобрените кандидати за предоставяне на безвъзмездна финансова помощ;</a:t>
            </a:r>
          </a:p>
          <a:p>
            <a:pPr lvl="0" algn="just"/>
            <a:r>
              <a:rPr lang="bg-BG" sz="5000" dirty="0" smtClean="0"/>
              <a:t>осъществява наблюдение на изпълнението на проектите, включително и на място;</a:t>
            </a:r>
          </a:p>
          <a:p>
            <a:endParaRPr lang="bg-BG" dirty="0"/>
          </a:p>
        </p:txBody>
      </p:sp>
      <p:pic>
        <p:nvPicPr>
          <p:cNvPr id="4" name="Картина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424" y="260649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b="10378"/>
          <a:stretch>
            <a:fillRect/>
          </a:stretch>
        </p:blipFill>
        <p:spPr bwMode="auto">
          <a:xfrm>
            <a:off x="1115616" y="260648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1600" y="1196752"/>
            <a:ext cx="8135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r"/>
              </a:tabLst>
            </a:pPr>
            <a:r>
              <a:rPr kumimoji="0" lang="bg-BG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"Европейският земеделски фонд за развитие на селските райони: Европа инвестира в селските райони"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03648" y="944206"/>
            <a:ext cx="7498080" cy="324554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tabLst>
                <a:tab pos="2174875" algn="r"/>
              </a:tabLst>
            </a:pPr>
            <a:r>
              <a:rPr lang="bg-BG" sz="1000" b="1" dirty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+mn-cs"/>
              </a:rPr>
              <a:t>"Европейският земеделски фонд за развитие на селските райони: Европа инвестира в селските райони</a:t>
            </a:r>
            <a:r>
              <a:rPr lang="bg-BG" sz="1000" b="1" dirty="0" smtClean="0">
                <a:solidFill>
                  <a:prstClr val="black"/>
                </a:solidFill>
                <a:effectLst/>
                <a:latin typeface="Arial" pitchFamily="34" charset="0"/>
                <a:ea typeface="Times New Roman" pitchFamily="18" charset="0"/>
                <a:cs typeface="+mn-cs"/>
              </a:rPr>
              <a:t>"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pPr lvl="0" algn="just">
              <a:buClr>
                <a:srgbClr val="3891A7"/>
              </a:buClr>
            </a:pPr>
            <a:r>
              <a:rPr lang="bg-BG" sz="1800" dirty="0">
                <a:solidFill>
                  <a:prstClr val="black"/>
                </a:solidFill>
              </a:rPr>
              <a:t>подпомага одобрените кандидати при подготовката на заявки за плащане до Разплащателната агенция и изготвяне на доклади за отчитане на изпълнението;</a:t>
            </a:r>
          </a:p>
          <a:p>
            <a:pPr lvl="0" algn="just">
              <a:buClr>
                <a:srgbClr val="3891A7"/>
              </a:buClr>
            </a:pPr>
            <a:r>
              <a:rPr lang="bg-BG" sz="1800" dirty="0">
                <a:solidFill>
                  <a:prstClr val="black"/>
                </a:solidFill>
              </a:rPr>
              <a:t>изготвя годишен доклад за отчитане изпълнението на Стратегията за местно развитие, както и други доклади и справки за изпълнение на Стратегията за местно развитие, изисквани от управляващия орган на ПРСР;</a:t>
            </a:r>
          </a:p>
          <a:p>
            <a:pPr lvl="0" algn="just">
              <a:buClr>
                <a:srgbClr val="3891A7"/>
              </a:buClr>
            </a:pPr>
            <a:r>
              <a:rPr lang="bg-BG" sz="1800" dirty="0">
                <a:solidFill>
                  <a:prstClr val="black"/>
                </a:solidFill>
              </a:rPr>
              <a:t>представя до управляващия орган на ПРСР до 31 януари на следващата календарна година годишен доклад за отчитане изпълнението на Стратегията за местно развитие.</a:t>
            </a:r>
          </a:p>
          <a:p>
            <a:pPr lvl="0" algn="just">
              <a:buClr>
                <a:srgbClr val="3891A7"/>
              </a:buClr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	</a:t>
            </a:r>
            <a:endParaRPr lang="bg-BG" sz="1800" dirty="0">
              <a:solidFill>
                <a:prstClr val="black"/>
              </a:solidFill>
            </a:endParaRP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b="10378"/>
          <a:stretch>
            <a:fillRect/>
          </a:stretch>
        </p:blipFill>
        <p:spPr bwMode="auto">
          <a:xfrm>
            <a:off x="1619672" y="296506"/>
            <a:ext cx="1562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Картина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6433"/>
            <a:ext cx="772209" cy="6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60648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644</Words>
  <Application>Microsoft Office PowerPoint</Application>
  <PresentationFormat>Презентация на цял екран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Слънцестоене</vt:lpstr>
      <vt:lpstr>Ролята на местната инициативна група (МИГ) в развитието на територията</vt:lpstr>
      <vt:lpstr>Презентация на PowerPoint</vt:lpstr>
      <vt:lpstr>Защо е важно да има МИГ ?</vt:lpstr>
      <vt:lpstr>Какъв е статута на МИГ ?</vt:lpstr>
      <vt:lpstr> Кой може да участва в МИГ ? </vt:lpstr>
      <vt:lpstr> Какви са основните ангажименти на МИГ ? </vt:lpstr>
      <vt:lpstr>Презентация на PowerPoint</vt:lpstr>
      <vt:lpstr>Презентация на PowerPoint</vt:lpstr>
      <vt:lpstr>"Европейският земеделски фонд за развитие на селските райони: Европа инвестира в селските райони"</vt:lpstr>
      <vt:lpstr>"Европейският земеделски фонд за развитие на селските райони: Европа инвестира в селските райони"</vt:lpstr>
    </vt:vector>
  </TitlesOfParts>
  <Company>Obshtina Dolna Mitropoliya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Krasi</dc:creator>
  <cp:lastModifiedBy>Tanya</cp:lastModifiedBy>
  <cp:revision>10</cp:revision>
  <dcterms:created xsi:type="dcterms:W3CDTF">2016-01-15T14:24:51Z</dcterms:created>
  <dcterms:modified xsi:type="dcterms:W3CDTF">2016-01-26T07:32:02Z</dcterms:modified>
</cp:coreProperties>
</file>