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handoutMasterIdLst>
    <p:handoutMasterId r:id="rId26"/>
  </p:handoutMasterIdLst>
  <p:sldIdLst>
    <p:sldId id="256" r:id="rId2"/>
    <p:sldId id="272" r:id="rId3"/>
    <p:sldId id="273" r:id="rId4"/>
    <p:sldId id="274" r:id="rId5"/>
    <p:sldId id="275" r:id="rId6"/>
    <p:sldId id="282" r:id="rId7"/>
    <p:sldId id="257" r:id="rId8"/>
    <p:sldId id="258" r:id="rId9"/>
    <p:sldId id="283" r:id="rId10"/>
    <p:sldId id="279" r:id="rId11"/>
    <p:sldId id="259" r:id="rId12"/>
    <p:sldId id="260" r:id="rId13"/>
    <p:sldId id="280" r:id="rId14"/>
    <p:sldId id="281" r:id="rId15"/>
    <p:sldId id="261" r:id="rId16"/>
    <p:sldId id="262" r:id="rId17"/>
    <p:sldId id="263" r:id="rId18"/>
    <p:sldId id="264" r:id="rId19"/>
    <p:sldId id="266" r:id="rId20"/>
    <p:sldId id="267" r:id="rId21"/>
    <p:sldId id="268" r:id="rId22"/>
    <p:sldId id="284" r:id="rId23"/>
    <p:sldId id="285" r:id="rId24"/>
    <p:sldId id="278" r:id="rId25"/>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9" d="100"/>
          <a:sy n="99" d="100"/>
        </p:scale>
        <p:origin x="-330" y="-12"/>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21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C690C2-FD58-495D-BB79-92F1CB77CE84}" type="datetimeFigureOut">
              <a:rPr lang="bg-BG" smtClean="0"/>
              <a:t>26.1.2016 г.</a:t>
            </a:fld>
            <a:endParaRPr lang="bg-BG"/>
          </a:p>
        </p:txBody>
      </p:sp>
      <p:sp>
        <p:nvSpPr>
          <p:cNvPr id="4" name="Контейнер за долния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5" name="Контейнер за номер на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0E1048-E4B3-4532-81EC-79F965DBC412}" type="slidenum">
              <a:rPr lang="bg-BG" smtClean="0"/>
              <a:t>‹#›</a:t>
            </a:fld>
            <a:endParaRPr lang="bg-BG"/>
          </a:p>
        </p:txBody>
      </p:sp>
    </p:spTree>
    <p:extLst>
      <p:ext uri="{BB962C8B-B14F-4D97-AF65-F5344CB8AC3E}">
        <p14:creationId xmlns:p14="http://schemas.microsoft.com/office/powerpoint/2010/main" val="22011976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Заглавен слайд">
    <p:bg>
      <p:bgRef idx="1001">
        <a:schemeClr val="bg1"/>
      </p:bgRef>
    </p:bg>
    <p:spTree>
      <p:nvGrpSpPr>
        <p:cNvPr id="1" name=""/>
        <p:cNvGrpSpPr/>
        <p:nvPr/>
      </p:nvGrpSpPr>
      <p:grpSpPr>
        <a:xfrm>
          <a:off x="0" y="0"/>
          <a:ext cx="0" cy="0"/>
          <a:chOff x="0" y="0"/>
          <a:chExt cx="0" cy="0"/>
        </a:xfrm>
      </p:grpSpPr>
      <p:sp>
        <p:nvSpPr>
          <p:cNvPr id="8" name="Заглавие 7"/>
          <p:cNvSpPr>
            <a:spLocks noGrp="1"/>
          </p:cNvSpPr>
          <p:nvPr>
            <p:ph type="ctrTitle"/>
          </p:nvPr>
        </p:nvSpPr>
        <p:spPr>
          <a:xfrm>
            <a:off x="2286000" y="3124200"/>
            <a:ext cx="6172200" cy="1894362"/>
          </a:xfrm>
        </p:spPr>
        <p:txBody>
          <a:bodyPr/>
          <a:lstStyle>
            <a:lvl1pPr>
              <a:defRPr b="1"/>
            </a:lvl1pPr>
          </a:lstStyle>
          <a:p>
            <a:r>
              <a:rPr kumimoji="0" lang="bg-BG" smtClean="0"/>
              <a:t>Щракнете, за да редактирате стила на заглавието в образеца</a:t>
            </a:r>
            <a:endParaRPr kumimoji="0" lang="en-US"/>
          </a:p>
        </p:txBody>
      </p:sp>
      <p:sp>
        <p:nvSpPr>
          <p:cNvPr id="9" name="Подзаглавие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bg-BG" smtClean="0"/>
              <a:t>Щракнете, за да редактирате стила на подзаглавията в образеца</a:t>
            </a:r>
            <a:endParaRPr kumimoji="0" lang="en-US"/>
          </a:p>
        </p:txBody>
      </p:sp>
      <p:sp>
        <p:nvSpPr>
          <p:cNvPr id="28" name="Контейнер за дата 27"/>
          <p:cNvSpPr>
            <a:spLocks noGrp="1"/>
          </p:cNvSpPr>
          <p:nvPr>
            <p:ph type="dt" sz="half" idx="10"/>
          </p:nvPr>
        </p:nvSpPr>
        <p:spPr bwMode="auto">
          <a:xfrm rot="5400000">
            <a:off x="7764621" y="1174097"/>
            <a:ext cx="2286000" cy="381000"/>
          </a:xfrm>
        </p:spPr>
        <p:txBody>
          <a:bodyPr/>
          <a:lstStyle/>
          <a:p>
            <a:fld id="{CC54BA2F-0534-4B71-9613-325C173BE8F7}" type="datetimeFigureOut">
              <a:rPr lang="bg-BG" smtClean="0"/>
              <a:t>26.1.2016 г.</a:t>
            </a:fld>
            <a:endParaRPr lang="bg-BG"/>
          </a:p>
        </p:txBody>
      </p:sp>
      <p:sp>
        <p:nvSpPr>
          <p:cNvPr id="17" name="Контейнер за долния колонтитул 16"/>
          <p:cNvSpPr>
            <a:spLocks noGrp="1"/>
          </p:cNvSpPr>
          <p:nvPr>
            <p:ph type="ftr" sz="quarter" idx="11"/>
          </p:nvPr>
        </p:nvSpPr>
        <p:spPr bwMode="auto">
          <a:xfrm rot="5400000">
            <a:off x="7077269" y="4181669"/>
            <a:ext cx="3657600" cy="384048"/>
          </a:xfrm>
        </p:spPr>
        <p:txBody>
          <a:bodyPr/>
          <a:lstStyle/>
          <a:p>
            <a:endParaRPr lang="bg-BG"/>
          </a:p>
        </p:txBody>
      </p:sp>
      <p:sp>
        <p:nvSpPr>
          <p:cNvPr id="10" name="Правоъгъл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авоъгъл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авоъгъл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авоъгъл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аво съединение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аво съединение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аво съединение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аво съединение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аво съединение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аво съединение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авоъгъл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Контейнер за номер на слайда 28"/>
          <p:cNvSpPr>
            <a:spLocks noGrp="1"/>
          </p:cNvSpPr>
          <p:nvPr>
            <p:ph type="sldNum" sz="quarter" idx="12"/>
          </p:nvPr>
        </p:nvSpPr>
        <p:spPr bwMode="auto">
          <a:xfrm>
            <a:off x="1325544" y="4928702"/>
            <a:ext cx="609600" cy="517524"/>
          </a:xfrm>
        </p:spPr>
        <p:txBody>
          <a:bodyPr/>
          <a:lstStyle/>
          <a:p>
            <a:fld id="{15E90C6E-C1EE-4870-96F0-F02B50ACBA4C}" type="slidenum">
              <a:rPr lang="bg-BG" smtClean="0"/>
              <a:t>‹#›</a:t>
            </a:fld>
            <a:endParaRPr lang="bg-BG"/>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kumimoji="0" lang="bg-BG" smtClean="0"/>
              <a:t>Щракнете, за да редактирате стила на заглавието в образеца</a:t>
            </a:r>
            <a:endParaRPr kumimoji="0" lang="en-US"/>
          </a:p>
        </p:txBody>
      </p:sp>
      <p:sp>
        <p:nvSpPr>
          <p:cNvPr id="3" name="Контейнер за вертикален текст 2"/>
          <p:cNvSpPr>
            <a:spLocks noGrp="1"/>
          </p:cNvSpPr>
          <p:nvPr>
            <p:ph type="body" orient="vert" idx="1"/>
          </p:nvPr>
        </p:nvSpPr>
        <p:spPr/>
        <p:txBody>
          <a:bodyPr vert="eaVert"/>
          <a:lstStyle/>
          <a:p>
            <a:pPr lvl="0" eaLnBrk="1" latinLnBrk="0" hangingPunct="1"/>
            <a:r>
              <a:rPr lang="bg-BG" smtClean="0"/>
              <a:t>Щракн., за да ред. стил на загл. в обр.</a:t>
            </a:r>
          </a:p>
          <a:p>
            <a:pPr lvl="1" eaLnBrk="1" latinLnBrk="0" hangingPunct="1"/>
            <a:r>
              <a:rPr lang="bg-BG" smtClean="0"/>
              <a:t>Второ ниво</a:t>
            </a:r>
          </a:p>
          <a:p>
            <a:pPr lvl="2" eaLnBrk="1" latinLnBrk="0" hangingPunct="1"/>
            <a:r>
              <a:rPr lang="bg-BG" smtClean="0"/>
              <a:t>Трето ниво</a:t>
            </a:r>
          </a:p>
          <a:p>
            <a:pPr lvl="3" eaLnBrk="1" latinLnBrk="0" hangingPunct="1"/>
            <a:r>
              <a:rPr lang="bg-BG" smtClean="0"/>
              <a:t>Четвърто ниво</a:t>
            </a:r>
          </a:p>
          <a:p>
            <a:pPr lvl="4" eaLnBrk="1" latinLnBrk="0" hangingPunct="1"/>
            <a:r>
              <a:rPr lang="bg-BG" smtClean="0"/>
              <a:t>Пето ниво</a:t>
            </a:r>
            <a:endParaRPr kumimoji="0" lang="en-US"/>
          </a:p>
        </p:txBody>
      </p:sp>
      <p:sp>
        <p:nvSpPr>
          <p:cNvPr id="4" name="Контейнер за дата 3"/>
          <p:cNvSpPr>
            <a:spLocks noGrp="1"/>
          </p:cNvSpPr>
          <p:nvPr>
            <p:ph type="dt" sz="half" idx="10"/>
          </p:nvPr>
        </p:nvSpPr>
        <p:spPr/>
        <p:txBody>
          <a:bodyPr/>
          <a:lstStyle/>
          <a:p>
            <a:fld id="{CC54BA2F-0534-4B71-9613-325C173BE8F7}" type="datetimeFigureOut">
              <a:rPr lang="bg-BG" smtClean="0"/>
              <a:t>26.1.2016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15E90C6E-C1EE-4870-96F0-F02B50ACBA4C}" type="slidenum">
              <a:rPr lang="bg-BG" smtClean="0"/>
              <a:t>‹#›</a:t>
            </a:fld>
            <a:endParaRPr lang="bg-B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629400" y="274639"/>
            <a:ext cx="1676400" cy="5851525"/>
          </a:xfrm>
        </p:spPr>
        <p:txBody>
          <a:bodyPr vert="eaVert"/>
          <a:lstStyle/>
          <a:p>
            <a:r>
              <a:rPr kumimoji="0" lang="bg-BG" smtClean="0"/>
              <a:t>Щракнете, за да редактирате стила на заглавието в образеца</a:t>
            </a:r>
            <a:endParaRPr kumimoji="0" lang="en-US"/>
          </a:p>
        </p:txBody>
      </p:sp>
      <p:sp>
        <p:nvSpPr>
          <p:cNvPr id="3" name="Контейнер за вертикален текст 2"/>
          <p:cNvSpPr>
            <a:spLocks noGrp="1"/>
          </p:cNvSpPr>
          <p:nvPr>
            <p:ph type="body" orient="vert" idx="1"/>
          </p:nvPr>
        </p:nvSpPr>
        <p:spPr>
          <a:xfrm>
            <a:off x="457200" y="274638"/>
            <a:ext cx="6019800" cy="5851525"/>
          </a:xfrm>
        </p:spPr>
        <p:txBody>
          <a:bodyPr vert="eaVert"/>
          <a:lstStyle/>
          <a:p>
            <a:pPr lvl="0" eaLnBrk="1" latinLnBrk="0" hangingPunct="1"/>
            <a:r>
              <a:rPr lang="bg-BG" smtClean="0"/>
              <a:t>Щракн., за да ред. стил на загл. в обр.</a:t>
            </a:r>
          </a:p>
          <a:p>
            <a:pPr lvl="1" eaLnBrk="1" latinLnBrk="0" hangingPunct="1"/>
            <a:r>
              <a:rPr lang="bg-BG" smtClean="0"/>
              <a:t>Второ ниво</a:t>
            </a:r>
          </a:p>
          <a:p>
            <a:pPr lvl="2" eaLnBrk="1" latinLnBrk="0" hangingPunct="1"/>
            <a:r>
              <a:rPr lang="bg-BG" smtClean="0"/>
              <a:t>Трето ниво</a:t>
            </a:r>
          </a:p>
          <a:p>
            <a:pPr lvl="3" eaLnBrk="1" latinLnBrk="0" hangingPunct="1"/>
            <a:r>
              <a:rPr lang="bg-BG" smtClean="0"/>
              <a:t>Четвърто ниво</a:t>
            </a:r>
          </a:p>
          <a:p>
            <a:pPr lvl="4" eaLnBrk="1" latinLnBrk="0" hangingPunct="1"/>
            <a:r>
              <a:rPr lang="bg-BG" smtClean="0"/>
              <a:t>Пето ниво</a:t>
            </a:r>
            <a:endParaRPr kumimoji="0" lang="en-US"/>
          </a:p>
        </p:txBody>
      </p:sp>
      <p:sp>
        <p:nvSpPr>
          <p:cNvPr id="4" name="Контейнер за дата 3"/>
          <p:cNvSpPr>
            <a:spLocks noGrp="1"/>
          </p:cNvSpPr>
          <p:nvPr>
            <p:ph type="dt" sz="half" idx="10"/>
          </p:nvPr>
        </p:nvSpPr>
        <p:spPr/>
        <p:txBody>
          <a:bodyPr/>
          <a:lstStyle/>
          <a:p>
            <a:fld id="{CC54BA2F-0534-4B71-9613-325C173BE8F7}" type="datetimeFigureOut">
              <a:rPr lang="bg-BG" smtClean="0"/>
              <a:t>26.1.2016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15E90C6E-C1EE-4870-96F0-F02B50ACBA4C}" type="slidenum">
              <a:rPr lang="bg-BG" smtClean="0"/>
              <a:t>‹#›</a:t>
            </a:fld>
            <a:endParaRPr lang="bg-B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kumimoji="0" lang="bg-BG" smtClean="0"/>
              <a:t>Щракнете, за да редактирате стила на заглавието в образеца</a:t>
            </a:r>
            <a:endParaRPr kumimoji="0" lang="en-US"/>
          </a:p>
        </p:txBody>
      </p:sp>
      <p:sp>
        <p:nvSpPr>
          <p:cNvPr id="8" name="Контейнер за съдържание 7"/>
          <p:cNvSpPr>
            <a:spLocks noGrp="1"/>
          </p:cNvSpPr>
          <p:nvPr>
            <p:ph sz="quarter" idx="1"/>
          </p:nvPr>
        </p:nvSpPr>
        <p:spPr>
          <a:xfrm>
            <a:off x="457200" y="1600200"/>
            <a:ext cx="7467600" cy="4873752"/>
          </a:xfrm>
        </p:spPr>
        <p:txBody>
          <a:bodyPr/>
          <a:lstStyle/>
          <a:p>
            <a:pPr lvl="0" eaLnBrk="1" latinLnBrk="0" hangingPunct="1"/>
            <a:r>
              <a:rPr lang="bg-BG" smtClean="0"/>
              <a:t>Щракн., за да ред. стил на загл. в обр.</a:t>
            </a:r>
          </a:p>
          <a:p>
            <a:pPr lvl="1" eaLnBrk="1" latinLnBrk="0" hangingPunct="1"/>
            <a:r>
              <a:rPr lang="bg-BG" smtClean="0"/>
              <a:t>Второ ниво</a:t>
            </a:r>
          </a:p>
          <a:p>
            <a:pPr lvl="2" eaLnBrk="1" latinLnBrk="0" hangingPunct="1"/>
            <a:r>
              <a:rPr lang="bg-BG" smtClean="0"/>
              <a:t>Трето ниво</a:t>
            </a:r>
          </a:p>
          <a:p>
            <a:pPr lvl="3" eaLnBrk="1" latinLnBrk="0" hangingPunct="1"/>
            <a:r>
              <a:rPr lang="bg-BG" smtClean="0"/>
              <a:t>Четвърто ниво</a:t>
            </a:r>
          </a:p>
          <a:p>
            <a:pPr lvl="4" eaLnBrk="1" latinLnBrk="0" hangingPunct="1"/>
            <a:r>
              <a:rPr lang="bg-BG" smtClean="0"/>
              <a:t>Пето ниво</a:t>
            </a:r>
            <a:endParaRPr kumimoji="0" lang="en-US"/>
          </a:p>
        </p:txBody>
      </p:sp>
      <p:sp>
        <p:nvSpPr>
          <p:cNvPr id="7" name="Контейнер за дата 6"/>
          <p:cNvSpPr>
            <a:spLocks noGrp="1"/>
          </p:cNvSpPr>
          <p:nvPr>
            <p:ph type="dt" sz="half" idx="14"/>
          </p:nvPr>
        </p:nvSpPr>
        <p:spPr/>
        <p:txBody>
          <a:bodyPr rtlCol="0"/>
          <a:lstStyle/>
          <a:p>
            <a:fld id="{CC54BA2F-0534-4B71-9613-325C173BE8F7}" type="datetimeFigureOut">
              <a:rPr lang="bg-BG" smtClean="0"/>
              <a:t>26.1.2016 г.</a:t>
            </a:fld>
            <a:endParaRPr lang="bg-BG"/>
          </a:p>
        </p:txBody>
      </p:sp>
      <p:sp>
        <p:nvSpPr>
          <p:cNvPr id="9" name="Контейнер за номер на слайда 8"/>
          <p:cNvSpPr>
            <a:spLocks noGrp="1"/>
          </p:cNvSpPr>
          <p:nvPr>
            <p:ph type="sldNum" sz="quarter" idx="15"/>
          </p:nvPr>
        </p:nvSpPr>
        <p:spPr/>
        <p:txBody>
          <a:bodyPr rtlCol="0"/>
          <a:lstStyle/>
          <a:p>
            <a:fld id="{15E90C6E-C1EE-4870-96F0-F02B50ACBA4C}" type="slidenum">
              <a:rPr lang="bg-BG" smtClean="0"/>
              <a:t>‹#›</a:t>
            </a:fld>
            <a:endParaRPr lang="bg-BG"/>
          </a:p>
        </p:txBody>
      </p:sp>
      <p:sp>
        <p:nvSpPr>
          <p:cNvPr id="10" name="Контейнер за долния колонтитул 9"/>
          <p:cNvSpPr>
            <a:spLocks noGrp="1"/>
          </p:cNvSpPr>
          <p:nvPr>
            <p:ph type="ftr" sz="quarter" idx="16"/>
          </p:nvPr>
        </p:nvSpPr>
        <p:spPr/>
        <p:txBody>
          <a:bodyPr rtlCol="0"/>
          <a:lstStyle/>
          <a:p>
            <a:endParaRPr lang="bg-B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лавка на секция">
    <p:bg>
      <p:bgRef idx="1001">
        <a:schemeClr val="bg2"/>
      </p:bgRef>
    </p:bg>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286000" y="2895600"/>
            <a:ext cx="6172200" cy="2053590"/>
          </a:xfrm>
        </p:spPr>
        <p:txBody>
          <a:bodyPr/>
          <a:lstStyle>
            <a:lvl1pPr algn="l">
              <a:buNone/>
              <a:defRPr sz="3000" b="1" cap="small" baseline="0"/>
            </a:lvl1pPr>
          </a:lstStyle>
          <a:p>
            <a:r>
              <a:rPr kumimoji="0" lang="bg-BG" smtClean="0"/>
              <a:t>Щракнете, за да редактирате стила на заглавието в образеца</a:t>
            </a:r>
            <a:endParaRPr kumimoji="0" lang="en-US"/>
          </a:p>
        </p:txBody>
      </p:sp>
      <p:sp>
        <p:nvSpPr>
          <p:cNvPr id="3" name="Текстов контейне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bg-BG" smtClean="0"/>
              <a:t>Щракн., за да ред. стил на загл. в обр.</a:t>
            </a:r>
          </a:p>
        </p:txBody>
      </p:sp>
      <p:sp>
        <p:nvSpPr>
          <p:cNvPr id="4" name="Контейнер за дата 3"/>
          <p:cNvSpPr>
            <a:spLocks noGrp="1"/>
          </p:cNvSpPr>
          <p:nvPr>
            <p:ph type="dt" sz="half" idx="10"/>
          </p:nvPr>
        </p:nvSpPr>
        <p:spPr bwMode="auto">
          <a:xfrm rot="5400000">
            <a:off x="7763256" y="1170432"/>
            <a:ext cx="2286000" cy="381000"/>
          </a:xfrm>
        </p:spPr>
        <p:txBody>
          <a:bodyPr/>
          <a:lstStyle/>
          <a:p>
            <a:fld id="{CC54BA2F-0534-4B71-9613-325C173BE8F7}" type="datetimeFigureOut">
              <a:rPr lang="bg-BG" smtClean="0"/>
              <a:t>26.1.2016 г.</a:t>
            </a:fld>
            <a:endParaRPr lang="bg-BG"/>
          </a:p>
        </p:txBody>
      </p:sp>
      <p:sp>
        <p:nvSpPr>
          <p:cNvPr id="5" name="Контейнер за долния колонтитул 4"/>
          <p:cNvSpPr>
            <a:spLocks noGrp="1"/>
          </p:cNvSpPr>
          <p:nvPr>
            <p:ph type="ftr" sz="quarter" idx="11"/>
          </p:nvPr>
        </p:nvSpPr>
        <p:spPr bwMode="auto">
          <a:xfrm rot="5400000">
            <a:off x="7077456" y="4178808"/>
            <a:ext cx="3657600" cy="384048"/>
          </a:xfrm>
        </p:spPr>
        <p:txBody>
          <a:bodyPr/>
          <a:lstStyle/>
          <a:p>
            <a:endParaRPr lang="bg-BG"/>
          </a:p>
        </p:txBody>
      </p:sp>
      <p:sp>
        <p:nvSpPr>
          <p:cNvPr id="9" name="Правоъгъл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авоъгъл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авоъгъл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авоъгъл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аво съединение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аво съединение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аво съединение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аво съединение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аво съединение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авоъгъл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аво съединение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Контейнер за номер на слайда 5"/>
          <p:cNvSpPr>
            <a:spLocks noGrp="1"/>
          </p:cNvSpPr>
          <p:nvPr>
            <p:ph type="sldNum" sz="quarter" idx="12"/>
          </p:nvPr>
        </p:nvSpPr>
        <p:spPr bwMode="auto">
          <a:xfrm>
            <a:off x="1340616" y="4928702"/>
            <a:ext cx="609600" cy="517524"/>
          </a:xfrm>
        </p:spPr>
        <p:txBody>
          <a:bodyPr/>
          <a:lstStyle/>
          <a:p>
            <a:fld id="{15E90C6E-C1EE-4870-96F0-F02B50ACBA4C}" type="slidenum">
              <a:rPr lang="bg-BG" smtClean="0"/>
              <a:t>‹#›</a:t>
            </a:fld>
            <a:endParaRPr lang="bg-BG"/>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kumimoji="0" lang="bg-BG" smtClean="0"/>
              <a:t>Щракнете, за да редактирате стила на заглавието в образеца</a:t>
            </a:r>
            <a:endParaRPr kumimoji="0" lang="en-US"/>
          </a:p>
        </p:txBody>
      </p:sp>
      <p:sp>
        <p:nvSpPr>
          <p:cNvPr id="5" name="Контейнер за дата 4"/>
          <p:cNvSpPr>
            <a:spLocks noGrp="1"/>
          </p:cNvSpPr>
          <p:nvPr>
            <p:ph type="dt" sz="half" idx="10"/>
          </p:nvPr>
        </p:nvSpPr>
        <p:spPr/>
        <p:txBody>
          <a:bodyPr/>
          <a:lstStyle/>
          <a:p>
            <a:fld id="{CC54BA2F-0534-4B71-9613-325C173BE8F7}" type="datetimeFigureOut">
              <a:rPr lang="bg-BG" smtClean="0"/>
              <a:t>26.1.2016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15E90C6E-C1EE-4870-96F0-F02B50ACBA4C}" type="slidenum">
              <a:rPr lang="bg-BG" smtClean="0"/>
              <a:t>‹#›</a:t>
            </a:fld>
            <a:endParaRPr lang="bg-BG"/>
          </a:p>
        </p:txBody>
      </p:sp>
      <p:sp>
        <p:nvSpPr>
          <p:cNvPr id="9" name="Контейнер за съдържание 8"/>
          <p:cNvSpPr>
            <a:spLocks noGrp="1"/>
          </p:cNvSpPr>
          <p:nvPr>
            <p:ph sz="quarter" idx="1"/>
          </p:nvPr>
        </p:nvSpPr>
        <p:spPr>
          <a:xfrm>
            <a:off x="457200" y="1600200"/>
            <a:ext cx="3657600" cy="4572000"/>
          </a:xfrm>
        </p:spPr>
        <p:txBody>
          <a:bodyPr/>
          <a:lstStyle/>
          <a:p>
            <a:pPr lvl="0" eaLnBrk="1" latinLnBrk="0" hangingPunct="1"/>
            <a:r>
              <a:rPr lang="bg-BG" smtClean="0"/>
              <a:t>Щракн., за да ред. стил на загл. в обр.</a:t>
            </a:r>
          </a:p>
          <a:p>
            <a:pPr lvl="1" eaLnBrk="1" latinLnBrk="0" hangingPunct="1"/>
            <a:r>
              <a:rPr lang="bg-BG" smtClean="0"/>
              <a:t>Второ ниво</a:t>
            </a:r>
          </a:p>
          <a:p>
            <a:pPr lvl="2" eaLnBrk="1" latinLnBrk="0" hangingPunct="1"/>
            <a:r>
              <a:rPr lang="bg-BG" smtClean="0"/>
              <a:t>Трето ниво</a:t>
            </a:r>
          </a:p>
          <a:p>
            <a:pPr lvl="3" eaLnBrk="1" latinLnBrk="0" hangingPunct="1"/>
            <a:r>
              <a:rPr lang="bg-BG" smtClean="0"/>
              <a:t>Четвърто ниво</a:t>
            </a:r>
          </a:p>
          <a:p>
            <a:pPr lvl="4" eaLnBrk="1" latinLnBrk="0" hangingPunct="1"/>
            <a:r>
              <a:rPr lang="bg-BG" smtClean="0"/>
              <a:t>Пето ниво</a:t>
            </a:r>
            <a:endParaRPr kumimoji="0" lang="en-US"/>
          </a:p>
        </p:txBody>
      </p:sp>
      <p:sp>
        <p:nvSpPr>
          <p:cNvPr id="11" name="Контейнер за съдържание 10"/>
          <p:cNvSpPr>
            <a:spLocks noGrp="1"/>
          </p:cNvSpPr>
          <p:nvPr>
            <p:ph sz="quarter" idx="2"/>
          </p:nvPr>
        </p:nvSpPr>
        <p:spPr>
          <a:xfrm>
            <a:off x="4270248" y="1600200"/>
            <a:ext cx="3657600" cy="4572000"/>
          </a:xfrm>
        </p:spPr>
        <p:txBody>
          <a:bodyPr/>
          <a:lstStyle/>
          <a:p>
            <a:pPr lvl="0" eaLnBrk="1" latinLnBrk="0" hangingPunct="1"/>
            <a:r>
              <a:rPr lang="bg-BG" smtClean="0"/>
              <a:t>Щракн., за да ред. стил на загл. в обр.</a:t>
            </a:r>
          </a:p>
          <a:p>
            <a:pPr lvl="1" eaLnBrk="1" latinLnBrk="0" hangingPunct="1"/>
            <a:r>
              <a:rPr lang="bg-BG" smtClean="0"/>
              <a:t>Второ ниво</a:t>
            </a:r>
          </a:p>
          <a:p>
            <a:pPr lvl="2" eaLnBrk="1" latinLnBrk="0" hangingPunct="1"/>
            <a:r>
              <a:rPr lang="bg-BG" smtClean="0"/>
              <a:t>Трето ниво</a:t>
            </a:r>
          </a:p>
          <a:p>
            <a:pPr lvl="3" eaLnBrk="1" latinLnBrk="0" hangingPunct="1"/>
            <a:r>
              <a:rPr lang="bg-BG" smtClean="0"/>
              <a:t>Четвърто ниво</a:t>
            </a:r>
          </a:p>
          <a:p>
            <a:pPr lvl="4" eaLnBrk="1" latinLnBrk="0" hangingPunct="1"/>
            <a:r>
              <a:rPr lang="bg-BG" smtClean="0"/>
              <a:t>Пето ниво</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3050"/>
            <a:ext cx="7543800" cy="1143000"/>
          </a:xfrm>
        </p:spPr>
        <p:txBody>
          <a:bodyPr anchor="b"/>
          <a:lstStyle>
            <a:lvl1pPr>
              <a:defRPr/>
            </a:lvl1pPr>
          </a:lstStyle>
          <a:p>
            <a:r>
              <a:rPr kumimoji="0" lang="bg-BG" smtClean="0"/>
              <a:t>Щракнете, за да редактирате стила на заглавието в образеца</a:t>
            </a:r>
            <a:endParaRPr kumimoji="0" lang="en-US"/>
          </a:p>
        </p:txBody>
      </p:sp>
      <p:sp>
        <p:nvSpPr>
          <p:cNvPr id="7" name="Контейнер за дата 6"/>
          <p:cNvSpPr>
            <a:spLocks noGrp="1"/>
          </p:cNvSpPr>
          <p:nvPr>
            <p:ph type="dt" sz="half" idx="10"/>
          </p:nvPr>
        </p:nvSpPr>
        <p:spPr/>
        <p:txBody>
          <a:bodyPr/>
          <a:lstStyle/>
          <a:p>
            <a:fld id="{CC54BA2F-0534-4B71-9613-325C173BE8F7}" type="datetimeFigureOut">
              <a:rPr lang="bg-BG" smtClean="0"/>
              <a:t>26.1.2016 г.</a:t>
            </a:fld>
            <a:endParaRPr lang="bg-BG"/>
          </a:p>
        </p:txBody>
      </p:sp>
      <p:sp>
        <p:nvSpPr>
          <p:cNvPr id="8" name="Контейнер за долния колонтитул 7"/>
          <p:cNvSpPr>
            <a:spLocks noGrp="1"/>
          </p:cNvSpPr>
          <p:nvPr>
            <p:ph type="ftr" sz="quarter" idx="11"/>
          </p:nvPr>
        </p:nvSpPr>
        <p:spPr/>
        <p:txBody>
          <a:bodyPr/>
          <a:lstStyle/>
          <a:p>
            <a:endParaRPr lang="bg-BG"/>
          </a:p>
        </p:txBody>
      </p:sp>
      <p:sp>
        <p:nvSpPr>
          <p:cNvPr id="9" name="Контейнер за номер на слайда 8"/>
          <p:cNvSpPr>
            <a:spLocks noGrp="1"/>
          </p:cNvSpPr>
          <p:nvPr>
            <p:ph type="sldNum" sz="quarter" idx="12"/>
          </p:nvPr>
        </p:nvSpPr>
        <p:spPr/>
        <p:txBody>
          <a:bodyPr/>
          <a:lstStyle/>
          <a:p>
            <a:fld id="{15E90C6E-C1EE-4870-96F0-F02B50ACBA4C}" type="slidenum">
              <a:rPr lang="bg-BG" smtClean="0"/>
              <a:t>‹#›</a:t>
            </a:fld>
            <a:endParaRPr lang="bg-BG"/>
          </a:p>
        </p:txBody>
      </p:sp>
      <p:sp>
        <p:nvSpPr>
          <p:cNvPr id="11" name="Контейнер за съдържание 10"/>
          <p:cNvSpPr>
            <a:spLocks noGrp="1"/>
          </p:cNvSpPr>
          <p:nvPr>
            <p:ph sz="quarter" idx="2"/>
          </p:nvPr>
        </p:nvSpPr>
        <p:spPr>
          <a:xfrm>
            <a:off x="457200" y="2362200"/>
            <a:ext cx="3657600" cy="3886200"/>
          </a:xfrm>
        </p:spPr>
        <p:txBody>
          <a:bodyPr/>
          <a:lstStyle/>
          <a:p>
            <a:pPr lvl="0" eaLnBrk="1" latinLnBrk="0" hangingPunct="1"/>
            <a:r>
              <a:rPr lang="bg-BG" smtClean="0"/>
              <a:t>Щракн., за да ред. стил на загл. в обр.</a:t>
            </a:r>
          </a:p>
          <a:p>
            <a:pPr lvl="1" eaLnBrk="1" latinLnBrk="0" hangingPunct="1"/>
            <a:r>
              <a:rPr lang="bg-BG" smtClean="0"/>
              <a:t>Второ ниво</a:t>
            </a:r>
          </a:p>
          <a:p>
            <a:pPr lvl="2" eaLnBrk="1" latinLnBrk="0" hangingPunct="1"/>
            <a:r>
              <a:rPr lang="bg-BG" smtClean="0"/>
              <a:t>Трето ниво</a:t>
            </a:r>
          </a:p>
          <a:p>
            <a:pPr lvl="3" eaLnBrk="1" latinLnBrk="0" hangingPunct="1"/>
            <a:r>
              <a:rPr lang="bg-BG" smtClean="0"/>
              <a:t>Четвърто ниво</a:t>
            </a:r>
          </a:p>
          <a:p>
            <a:pPr lvl="4" eaLnBrk="1" latinLnBrk="0" hangingPunct="1"/>
            <a:r>
              <a:rPr lang="bg-BG" smtClean="0"/>
              <a:t>Пето ниво</a:t>
            </a:r>
            <a:endParaRPr kumimoji="0" lang="en-US"/>
          </a:p>
        </p:txBody>
      </p:sp>
      <p:sp>
        <p:nvSpPr>
          <p:cNvPr id="13" name="Контейнер за съдържание 12"/>
          <p:cNvSpPr>
            <a:spLocks noGrp="1"/>
          </p:cNvSpPr>
          <p:nvPr>
            <p:ph sz="quarter" idx="4"/>
          </p:nvPr>
        </p:nvSpPr>
        <p:spPr>
          <a:xfrm>
            <a:off x="4371975" y="2362200"/>
            <a:ext cx="3657600" cy="3886200"/>
          </a:xfrm>
        </p:spPr>
        <p:txBody>
          <a:bodyPr/>
          <a:lstStyle/>
          <a:p>
            <a:pPr lvl="0" eaLnBrk="1" latinLnBrk="0" hangingPunct="1"/>
            <a:r>
              <a:rPr lang="bg-BG" smtClean="0"/>
              <a:t>Щракн., за да ред. стил на загл. в обр.</a:t>
            </a:r>
          </a:p>
          <a:p>
            <a:pPr lvl="1" eaLnBrk="1" latinLnBrk="0" hangingPunct="1"/>
            <a:r>
              <a:rPr lang="bg-BG" smtClean="0"/>
              <a:t>Второ ниво</a:t>
            </a:r>
          </a:p>
          <a:p>
            <a:pPr lvl="2" eaLnBrk="1" latinLnBrk="0" hangingPunct="1"/>
            <a:r>
              <a:rPr lang="bg-BG" smtClean="0"/>
              <a:t>Трето ниво</a:t>
            </a:r>
          </a:p>
          <a:p>
            <a:pPr lvl="3" eaLnBrk="1" latinLnBrk="0" hangingPunct="1"/>
            <a:r>
              <a:rPr lang="bg-BG" smtClean="0"/>
              <a:t>Четвърто ниво</a:t>
            </a:r>
          </a:p>
          <a:p>
            <a:pPr lvl="4" eaLnBrk="1" latinLnBrk="0" hangingPunct="1"/>
            <a:r>
              <a:rPr lang="bg-BG" smtClean="0"/>
              <a:t>Пето ниво</a:t>
            </a:r>
            <a:endParaRPr kumimoji="0" lang="en-US"/>
          </a:p>
        </p:txBody>
      </p:sp>
      <p:sp>
        <p:nvSpPr>
          <p:cNvPr id="12" name="Текстов контейне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bg-BG" smtClean="0"/>
              <a:t>Щракн., за да ред. стил на загл. в обр.</a:t>
            </a:r>
          </a:p>
        </p:txBody>
      </p:sp>
      <p:sp>
        <p:nvSpPr>
          <p:cNvPr id="14" name="Текстов контейне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bg-BG" smtClean="0"/>
              <a:t>Щракн., за да ред. стил на загл. в обр.</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kumimoji="0" lang="bg-BG" smtClean="0"/>
              <a:t>Щракнете, за да редактирате стила на заглавието в образеца</a:t>
            </a:r>
            <a:endParaRPr kumimoji="0" lang="en-US"/>
          </a:p>
        </p:txBody>
      </p:sp>
      <p:sp>
        <p:nvSpPr>
          <p:cNvPr id="6" name="Контейнер за дата 5"/>
          <p:cNvSpPr>
            <a:spLocks noGrp="1"/>
          </p:cNvSpPr>
          <p:nvPr>
            <p:ph type="dt" sz="half" idx="10"/>
          </p:nvPr>
        </p:nvSpPr>
        <p:spPr/>
        <p:txBody>
          <a:bodyPr rtlCol="0"/>
          <a:lstStyle/>
          <a:p>
            <a:fld id="{CC54BA2F-0534-4B71-9613-325C173BE8F7}" type="datetimeFigureOut">
              <a:rPr lang="bg-BG" smtClean="0"/>
              <a:t>26.1.2016 г.</a:t>
            </a:fld>
            <a:endParaRPr lang="bg-BG"/>
          </a:p>
        </p:txBody>
      </p:sp>
      <p:sp>
        <p:nvSpPr>
          <p:cNvPr id="7" name="Контейнер за номер на слайда 6"/>
          <p:cNvSpPr>
            <a:spLocks noGrp="1"/>
          </p:cNvSpPr>
          <p:nvPr>
            <p:ph type="sldNum" sz="quarter" idx="11"/>
          </p:nvPr>
        </p:nvSpPr>
        <p:spPr/>
        <p:txBody>
          <a:bodyPr rtlCol="0"/>
          <a:lstStyle/>
          <a:p>
            <a:fld id="{15E90C6E-C1EE-4870-96F0-F02B50ACBA4C}" type="slidenum">
              <a:rPr lang="bg-BG" smtClean="0"/>
              <a:t>‹#›</a:t>
            </a:fld>
            <a:endParaRPr lang="bg-BG"/>
          </a:p>
        </p:txBody>
      </p:sp>
      <p:sp>
        <p:nvSpPr>
          <p:cNvPr id="8" name="Контейнер за долния колонтитул 7"/>
          <p:cNvSpPr>
            <a:spLocks noGrp="1"/>
          </p:cNvSpPr>
          <p:nvPr>
            <p:ph type="ftr" sz="quarter" idx="12"/>
          </p:nvPr>
        </p:nvSpPr>
        <p:spPr/>
        <p:txBody>
          <a:bodyPr rtlCol="0"/>
          <a:lstStyle/>
          <a:p>
            <a:endParaRPr lang="bg-B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CC54BA2F-0534-4B71-9613-325C173BE8F7}" type="datetimeFigureOut">
              <a:rPr lang="bg-BG" smtClean="0"/>
              <a:t>26.1.2016 г.</a:t>
            </a:fld>
            <a:endParaRPr lang="bg-BG"/>
          </a:p>
        </p:txBody>
      </p:sp>
      <p:sp>
        <p:nvSpPr>
          <p:cNvPr id="3" name="Контейнер за долния колонтитул 2"/>
          <p:cNvSpPr>
            <a:spLocks noGrp="1"/>
          </p:cNvSpPr>
          <p:nvPr>
            <p:ph type="ftr" sz="quarter" idx="11"/>
          </p:nvPr>
        </p:nvSpPr>
        <p:spPr/>
        <p:txBody>
          <a:bodyPr/>
          <a:lstStyle/>
          <a:p>
            <a:endParaRPr lang="bg-BG"/>
          </a:p>
        </p:txBody>
      </p:sp>
      <p:sp>
        <p:nvSpPr>
          <p:cNvPr id="4" name="Контейнер за номер на слайда 3"/>
          <p:cNvSpPr>
            <a:spLocks noGrp="1"/>
          </p:cNvSpPr>
          <p:nvPr>
            <p:ph type="sldNum" sz="quarter" idx="12"/>
          </p:nvPr>
        </p:nvSpPr>
        <p:spPr/>
        <p:txBody>
          <a:bodyPr/>
          <a:lstStyle/>
          <a:p>
            <a:fld id="{15E90C6E-C1EE-4870-96F0-F02B50ACBA4C}" type="slidenum">
              <a:rPr lang="bg-BG" smtClean="0"/>
              <a:t>‹#›</a:t>
            </a:fld>
            <a:endParaRPr lang="bg-B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Съдържание с надпис">
    <p:bg>
      <p:bgRef idx="1001">
        <a:schemeClr val="bg1"/>
      </p:bgRef>
    </p:bg>
    <p:spTree>
      <p:nvGrpSpPr>
        <p:cNvPr id="1" name=""/>
        <p:cNvGrpSpPr/>
        <p:nvPr/>
      </p:nvGrpSpPr>
      <p:grpSpPr>
        <a:xfrm>
          <a:off x="0" y="0"/>
          <a:ext cx="0" cy="0"/>
          <a:chOff x="0" y="0"/>
          <a:chExt cx="0" cy="0"/>
        </a:xfrm>
      </p:grpSpPr>
      <p:sp>
        <p:nvSpPr>
          <p:cNvPr id="10" name="Право съединение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лавие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bg-BG" smtClean="0"/>
              <a:t>Щракнете, за да редактирате стила на заглавието в образеца</a:t>
            </a:r>
            <a:endParaRPr kumimoji="0" lang="en-US"/>
          </a:p>
        </p:txBody>
      </p:sp>
      <p:sp>
        <p:nvSpPr>
          <p:cNvPr id="3" name="Текстов контейне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bg-BG" smtClean="0"/>
              <a:t>Щракн., за да ред. стил на загл. в обр.</a:t>
            </a:r>
          </a:p>
        </p:txBody>
      </p:sp>
      <p:sp>
        <p:nvSpPr>
          <p:cNvPr id="8" name="Право съединение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аво съединение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аво съединение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авоъгъл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аво съединение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Контейнер за съдържание 17"/>
          <p:cNvSpPr>
            <a:spLocks noGrp="1"/>
          </p:cNvSpPr>
          <p:nvPr>
            <p:ph sz="quarter" idx="1"/>
          </p:nvPr>
        </p:nvSpPr>
        <p:spPr>
          <a:xfrm>
            <a:off x="304800" y="274320"/>
            <a:ext cx="5638800" cy="6327648"/>
          </a:xfrm>
        </p:spPr>
        <p:txBody>
          <a:bodyPr/>
          <a:lstStyle/>
          <a:p>
            <a:pPr lvl="0" eaLnBrk="1" latinLnBrk="0" hangingPunct="1"/>
            <a:r>
              <a:rPr lang="bg-BG" smtClean="0"/>
              <a:t>Щракн., за да ред. стил на загл. в обр.</a:t>
            </a:r>
          </a:p>
          <a:p>
            <a:pPr lvl="1" eaLnBrk="1" latinLnBrk="0" hangingPunct="1"/>
            <a:r>
              <a:rPr lang="bg-BG" smtClean="0"/>
              <a:t>Второ ниво</a:t>
            </a:r>
          </a:p>
          <a:p>
            <a:pPr lvl="2" eaLnBrk="1" latinLnBrk="0" hangingPunct="1"/>
            <a:r>
              <a:rPr lang="bg-BG" smtClean="0"/>
              <a:t>Трето ниво</a:t>
            </a:r>
          </a:p>
          <a:p>
            <a:pPr lvl="3" eaLnBrk="1" latinLnBrk="0" hangingPunct="1"/>
            <a:r>
              <a:rPr lang="bg-BG" smtClean="0"/>
              <a:t>Четвърто ниво</a:t>
            </a:r>
          </a:p>
          <a:p>
            <a:pPr lvl="4" eaLnBrk="1" latinLnBrk="0" hangingPunct="1"/>
            <a:r>
              <a:rPr lang="bg-BG" smtClean="0"/>
              <a:t>Пето ниво</a:t>
            </a:r>
            <a:endParaRPr kumimoji="0" lang="en-US"/>
          </a:p>
        </p:txBody>
      </p:sp>
      <p:sp>
        <p:nvSpPr>
          <p:cNvPr id="21" name="Контейнер за дата 20"/>
          <p:cNvSpPr>
            <a:spLocks noGrp="1"/>
          </p:cNvSpPr>
          <p:nvPr>
            <p:ph type="dt" sz="half" idx="14"/>
          </p:nvPr>
        </p:nvSpPr>
        <p:spPr/>
        <p:txBody>
          <a:bodyPr rtlCol="0"/>
          <a:lstStyle/>
          <a:p>
            <a:fld id="{CC54BA2F-0534-4B71-9613-325C173BE8F7}" type="datetimeFigureOut">
              <a:rPr lang="bg-BG" smtClean="0"/>
              <a:t>26.1.2016 г.</a:t>
            </a:fld>
            <a:endParaRPr lang="bg-BG"/>
          </a:p>
        </p:txBody>
      </p:sp>
      <p:sp>
        <p:nvSpPr>
          <p:cNvPr id="22" name="Контейнер за номер на слайда 21"/>
          <p:cNvSpPr>
            <a:spLocks noGrp="1"/>
          </p:cNvSpPr>
          <p:nvPr>
            <p:ph type="sldNum" sz="quarter" idx="15"/>
          </p:nvPr>
        </p:nvSpPr>
        <p:spPr/>
        <p:txBody>
          <a:bodyPr rtlCol="0"/>
          <a:lstStyle/>
          <a:p>
            <a:fld id="{15E90C6E-C1EE-4870-96F0-F02B50ACBA4C}" type="slidenum">
              <a:rPr lang="bg-BG" smtClean="0"/>
              <a:t>‹#›</a:t>
            </a:fld>
            <a:endParaRPr lang="bg-BG"/>
          </a:p>
        </p:txBody>
      </p:sp>
      <p:sp>
        <p:nvSpPr>
          <p:cNvPr id="23" name="Контейнер за долния колонтитул 22"/>
          <p:cNvSpPr>
            <a:spLocks noGrp="1"/>
          </p:cNvSpPr>
          <p:nvPr>
            <p:ph type="ftr" sz="quarter" idx="16"/>
          </p:nvPr>
        </p:nvSpPr>
        <p:spPr/>
        <p:txBody>
          <a:bodyPr rtlCol="0"/>
          <a:lstStyle/>
          <a:p>
            <a:endParaRPr lang="bg-BG"/>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Картина с надпис">
    <p:spTree>
      <p:nvGrpSpPr>
        <p:cNvPr id="1" name=""/>
        <p:cNvGrpSpPr/>
        <p:nvPr/>
      </p:nvGrpSpPr>
      <p:grpSpPr>
        <a:xfrm>
          <a:off x="0" y="0"/>
          <a:ext cx="0" cy="0"/>
          <a:chOff x="0" y="0"/>
          <a:chExt cx="0" cy="0"/>
        </a:xfrm>
      </p:grpSpPr>
      <p:sp>
        <p:nvSpPr>
          <p:cNvPr id="9" name="Право съединение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лавие 1"/>
          <p:cNvSpPr>
            <a:spLocks noGrp="1"/>
          </p:cNvSpPr>
          <p:nvPr>
            <p:ph type="title"/>
          </p:nvPr>
        </p:nvSpPr>
        <p:spPr>
          <a:xfrm rot="5400000">
            <a:off x="3350133" y="3200400"/>
            <a:ext cx="6309360" cy="457200"/>
          </a:xfrm>
        </p:spPr>
        <p:txBody>
          <a:bodyPr anchor="b"/>
          <a:lstStyle>
            <a:lvl1pPr algn="l">
              <a:buNone/>
              <a:defRPr sz="2000" b="1"/>
            </a:lvl1pPr>
          </a:lstStyle>
          <a:p>
            <a:r>
              <a:rPr kumimoji="0" lang="bg-BG" smtClean="0"/>
              <a:t>Щракнете, за да редактирате стила на заглавието в образеца</a:t>
            </a:r>
            <a:endParaRPr kumimoji="0" lang="en-US"/>
          </a:p>
        </p:txBody>
      </p:sp>
      <p:sp>
        <p:nvSpPr>
          <p:cNvPr id="3" name="Контейнер за картина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bg-BG" smtClean="0"/>
              <a:t>Щракнете върху иконата, за да добавите картина</a:t>
            </a:r>
            <a:endParaRPr kumimoji="0" lang="en-US" dirty="0"/>
          </a:p>
        </p:txBody>
      </p:sp>
      <p:sp>
        <p:nvSpPr>
          <p:cNvPr id="4" name="Текстов контейне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bg-BG" smtClean="0"/>
              <a:t>Щракн., за да ред. стил на загл. в обр.</a:t>
            </a:r>
          </a:p>
        </p:txBody>
      </p:sp>
      <p:sp>
        <p:nvSpPr>
          <p:cNvPr id="10" name="Право съединение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авоъгъл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аво съединение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аво съединение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аво съединение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Контейнер за дата 16"/>
          <p:cNvSpPr>
            <a:spLocks noGrp="1"/>
          </p:cNvSpPr>
          <p:nvPr>
            <p:ph type="dt" sz="half" idx="10"/>
          </p:nvPr>
        </p:nvSpPr>
        <p:spPr/>
        <p:txBody>
          <a:bodyPr rtlCol="0"/>
          <a:lstStyle/>
          <a:p>
            <a:fld id="{CC54BA2F-0534-4B71-9613-325C173BE8F7}" type="datetimeFigureOut">
              <a:rPr lang="bg-BG" smtClean="0"/>
              <a:t>26.1.2016 г.</a:t>
            </a:fld>
            <a:endParaRPr lang="bg-BG"/>
          </a:p>
        </p:txBody>
      </p:sp>
      <p:sp>
        <p:nvSpPr>
          <p:cNvPr id="18" name="Контейнер за номер на слайда 17"/>
          <p:cNvSpPr>
            <a:spLocks noGrp="1"/>
          </p:cNvSpPr>
          <p:nvPr>
            <p:ph type="sldNum" sz="quarter" idx="11"/>
          </p:nvPr>
        </p:nvSpPr>
        <p:spPr/>
        <p:txBody>
          <a:bodyPr rtlCol="0"/>
          <a:lstStyle/>
          <a:p>
            <a:fld id="{15E90C6E-C1EE-4870-96F0-F02B50ACBA4C}" type="slidenum">
              <a:rPr lang="bg-BG" smtClean="0"/>
              <a:t>‹#›</a:t>
            </a:fld>
            <a:endParaRPr lang="bg-BG"/>
          </a:p>
        </p:txBody>
      </p:sp>
      <p:sp>
        <p:nvSpPr>
          <p:cNvPr id="21" name="Контейнер за долния колонтитул 20"/>
          <p:cNvSpPr>
            <a:spLocks noGrp="1"/>
          </p:cNvSpPr>
          <p:nvPr>
            <p:ph type="ftr" sz="quarter" idx="12"/>
          </p:nvPr>
        </p:nvSpPr>
        <p:spPr/>
        <p:txBody>
          <a:bodyPr rtlCol="0"/>
          <a:lstStyle/>
          <a:p>
            <a:endParaRPr lang="bg-B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аво съединение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Контейнер за заглавие 21"/>
          <p:cNvSpPr>
            <a:spLocks noGrp="1"/>
          </p:cNvSpPr>
          <p:nvPr>
            <p:ph type="title"/>
          </p:nvPr>
        </p:nvSpPr>
        <p:spPr>
          <a:xfrm>
            <a:off x="457200" y="274638"/>
            <a:ext cx="7467600" cy="1143000"/>
          </a:xfrm>
          <a:prstGeom prst="rect">
            <a:avLst/>
          </a:prstGeom>
        </p:spPr>
        <p:txBody>
          <a:bodyPr vert="horz" anchor="b">
            <a:normAutofit/>
          </a:bodyPr>
          <a:lstStyle/>
          <a:p>
            <a:r>
              <a:rPr kumimoji="0" lang="bg-BG" smtClean="0"/>
              <a:t>Щракнете, за да редактирате стила на заглавието в образеца</a:t>
            </a:r>
            <a:endParaRPr kumimoji="0" lang="en-US"/>
          </a:p>
        </p:txBody>
      </p:sp>
      <p:sp>
        <p:nvSpPr>
          <p:cNvPr id="13" name="Текстов контейне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bg-BG" smtClean="0"/>
              <a:t>Щракн., за да ред. стил на загл. в обр.</a:t>
            </a:r>
          </a:p>
          <a:p>
            <a:pPr lvl="1" eaLnBrk="1" latinLnBrk="0" hangingPunct="1"/>
            <a:r>
              <a:rPr kumimoji="0" lang="bg-BG" smtClean="0"/>
              <a:t>Второ ниво</a:t>
            </a:r>
          </a:p>
          <a:p>
            <a:pPr lvl="2" eaLnBrk="1" latinLnBrk="0" hangingPunct="1"/>
            <a:r>
              <a:rPr kumimoji="0" lang="bg-BG" smtClean="0"/>
              <a:t>Трето ниво</a:t>
            </a:r>
          </a:p>
          <a:p>
            <a:pPr lvl="3" eaLnBrk="1" latinLnBrk="0" hangingPunct="1"/>
            <a:r>
              <a:rPr kumimoji="0" lang="bg-BG" smtClean="0"/>
              <a:t>Четвърто ниво</a:t>
            </a:r>
          </a:p>
          <a:p>
            <a:pPr lvl="4" eaLnBrk="1" latinLnBrk="0" hangingPunct="1"/>
            <a:r>
              <a:rPr kumimoji="0" lang="bg-BG" smtClean="0"/>
              <a:t>Пето ниво</a:t>
            </a:r>
            <a:endParaRPr kumimoji="0" lang="en-US"/>
          </a:p>
        </p:txBody>
      </p:sp>
      <p:sp>
        <p:nvSpPr>
          <p:cNvPr id="14" name="Контейнер за 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C54BA2F-0534-4B71-9613-325C173BE8F7}" type="datetimeFigureOut">
              <a:rPr lang="bg-BG" smtClean="0"/>
              <a:t>26.1.2016 г.</a:t>
            </a:fld>
            <a:endParaRPr lang="bg-BG"/>
          </a:p>
        </p:txBody>
      </p:sp>
      <p:sp>
        <p:nvSpPr>
          <p:cNvPr id="3" name="Контейнер за долния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bg-BG"/>
          </a:p>
        </p:txBody>
      </p:sp>
      <p:sp>
        <p:nvSpPr>
          <p:cNvPr id="7" name="Право съединение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аво съединение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авоъгъл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аво съединение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Контейнер за номер на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5E90C6E-C1EE-4870-96F0-F02B50ACBA4C}" type="slidenum">
              <a:rPr lang="bg-BG" smtClean="0"/>
              <a:t>‹#›</a:t>
            </a:fld>
            <a:endParaRPr lang="bg-BG"/>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emf"/><Relationship Id="rId7" Type="http://schemas.openxmlformats.org/officeDocument/2006/relationships/image" Target="../media/image12.jpe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4.png"/><Relationship Id="rId4" Type="http://schemas.openxmlformats.org/officeDocument/2006/relationships/image" Target="../media/image9.emf"/><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лавие 5"/>
          <p:cNvSpPr>
            <a:spLocks noGrp="1"/>
          </p:cNvSpPr>
          <p:nvPr>
            <p:ph type="ctrTitle"/>
          </p:nvPr>
        </p:nvSpPr>
        <p:spPr>
          <a:xfrm>
            <a:off x="533400" y="2392363"/>
            <a:ext cx="7851775" cy="1108645"/>
          </a:xfrm>
        </p:spPr>
        <p:txBody>
          <a:bodyPr>
            <a:normAutofit/>
          </a:bodyPr>
          <a:lstStyle/>
          <a:p>
            <a:pPr algn="ctr"/>
            <a:r>
              <a:rPr lang="bg-BG" sz="1200" b="0" i="1" dirty="0" smtClean="0">
                <a:solidFill>
                  <a:schemeClr val="tx1"/>
                </a:solidFill>
                <a:latin typeface="Times New Roman" pitchFamily="18" charset="0"/>
                <a:cs typeface="Times New Roman" pitchFamily="18" charset="0"/>
              </a:rPr>
              <a:t>Проект по  </a:t>
            </a:r>
            <a:r>
              <a:rPr lang="bg-BG" sz="1200" b="0" i="1" dirty="0" err="1" smtClean="0">
                <a:solidFill>
                  <a:schemeClr val="tx1"/>
                </a:solidFill>
                <a:latin typeface="Times New Roman" pitchFamily="18" charset="0"/>
                <a:cs typeface="Times New Roman" pitchFamily="18" charset="0"/>
              </a:rPr>
              <a:t>подмярка</a:t>
            </a:r>
            <a:r>
              <a:rPr lang="bg-BG" sz="1200" b="0" i="1" dirty="0" smtClean="0">
                <a:solidFill>
                  <a:schemeClr val="tx1"/>
                </a:solidFill>
                <a:latin typeface="Times New Roman" pitchFamily="18" charset="0"/>
                <a:cs typeface="Times New Roman" pitchFamily="18" charset="0"/>
              </a:rPr>
              <a:t> 19.1 „Помощ за подготвителни дейности“, Мярка 19 „Водено от общностите местно развитие“  финансиран от Програма за развитие на селските райони, </a:t>
            </a:r>
            <a:r>
              <a:rPr lang="bg-BG" sz="1200" b="0" i="1" dirty="0" err="1" smtClean="0">
                <a:solidFill>
                  <a:schemeClr val="tx1"/>
                </a:solidFill>
                <a:latin typeface="Times New Roman" pitchFamily="18" charset="0"/>
                <a:cs typeface="Times New Roman" pitchFamily="18" charset="0"/>
              </a:rPr>
              <a:t>съфинансирана</a:t>
            </a:r>
            <a:r>
              <a:rPr lang="bg-BG" sz="1200" b="0" i="1" dirty="0" smtClean="0">
                <a:solidFill>
                  <a:schemeClr val="tx1"/>
                </a:solidFill>
                <a:latin typeface="Times New Roman" pitchFamily="18" charset="0"/>
                <a:cs typeface="Times New Roman" pitchFamily="18" charset="0"/>
              </a:rPr>
              <a:t> от Европейския съюз чрез Европейския земеделски фонд за развитие на селските райони.</a:t>
            </a:r>
            <a:r>
              <a:rPr lang="bg-BG" sz="1200" b="0" dirty="0" smtClean="0">
                <a:solidFill>
                  <a:schemeClr val="tx1"/>
                </a:solidFill>
                <a:latin typeface="Times New Roman" pitchFamily="18" charset="0"/>
                <a:cs typeface="Times New Roman" pitchFamily="18" charset="0"/>
              </a:rPr>
              <a:t/>
            </a:r>
            <a:br>
              <a:rPr lang="bg-BG" sz="1200" b="0" dirty="0" smtClean="0">
                <a:solidFill>
                  <a:schemeClr val="tx1"/>
                </a:solidFill>
                <a:latin typeface="Times New Roman" pitchFamily="18" charset="0"/>
                <a:cs typeface="Times New Roman" pitchFamily="18" charset="0"/>
              </a:rPr>
            </a:br>
            <a:r>
              <a:rPr lang="bg-BG" sz="1100" b="0" dirty="0" smtClean="0">
                <a:solidFill>
                  <a:schemeClr val="tx1"/>
                </a:solidFill>
              </a:rPr>
              <a:t/>
            </a:r>
            <a:br>
              <a:rPr lang="bg-BG" sz="1100" b="0" dirty="0" smtClean="0">
                <a:solidFill>
                  <a:schemeClr val="tx1"/>
                </a:solidFill>
              </a:rPr>
            </a:br>
            <a:endParaRPr lang="bg-BG" sz="1200" b="0" dirty="0">
              <a:solidFill>
                <a:schemeClr val="tx1"/>
              </a:solidFill>
              <a:latin typeface="Times New Roman" pitchFamily="18" charset="0"/>
              <a:cs typeface="Times New Roman" pitchFamily="18" charset="0"/>
            </a:endParaRPr>
          </a:p>
        </p:txBody>
      </p:sp>
      <p:sp>
        <p:nvSpPr>
          <p:cNvPr id="3" name="Подзаглавие 2"/>
          <p:cNvSpPr>
            <a:spLocks noGrp="1"/>
          </p:cNvSpPr>
          <p:nvPr>
            <p:ph type="subTitle" idx="1"/>
          </p:nvPr>
        </p:nvSpPr>
        <p:spPr>
          <a:xfrm>
            <a:off x="533400" y="3861048"/>
            <a:ext cx="7854696" cy="2304256"/>
          </a:xfrm>
        </p:spPr>
        <p:txBody>
          <a:bodyPr>
            <a:normAutofit/>
          </a:bodyPr>
          <a:lstStyle/>
          <a:p>
            <a:pPr algn="ctr"/>
            <a:r>
              <a:rPr lang="bg-BG" sz="4000" b="1" i="1" dirty="0" smtClean="0">
                <a:solidFill>
                  <a:schemeClr val="bg2">
                    <a:lumMod val="50000"/>
                  </a:schemeClr>
                </a:solidFill>
                <a:latin typeface="+mj-lt"/>
                <a:cs typeface="Arial" panose="020B0604020202020204" pitchFamily="34" charset="0"/>
              </a:rPr>
              <a:t>Водено от общностите местно развитие</a:t>
            </a:r>
            <a:endParaRPr lang="bg-BG" sz="4000" b="1" i="1" dirty="0">
              <a:solidFill>
                <a:schemeClr val="bg2">
                  <a:lumMod val="50000"/>
                </a:schemeClr>
              </a:solidFill>
              <a:latin typeface="+mj-lt"/>
            </a:endParaRPr>
          </a:p>
        </p:txBody>
      </p:sp>
      <p:pic>
        <p:nvPicPr>
          <p:cNvPr id="4" name="Картина 1"/>
          <p:cNvPicPr>
            <a:picLocks noChangeArrowheads="1"/>
          </p:cNvPicPr>
          <p:nvPr/>
        </p:nvPicPr>
        <p:blipFill>
          <a:blip r:embed="rId2" cstate="print"/>
          <a:srcRect/>
          <a:stretch>
            <a:fillRect/>
          </a:stretch>
        </p:blipFill>
        <p:spPr bwMode="auto">
          <a:xfrm>
            <a:off x="3959424" y="260649"/>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597124" y="260648"/>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11752" y="260648"/>
            <a:ext cx="1524000" cy="609600"/>
          </a:xfrm>
          <a:prstGeom prst="rect">
            <a:avLst/>
          </a:prstGeom>
          <a:noFill/>
          <a:ln w="9525">
            <a:noFill/>
            <a:miter lim="800000"/>
            <a:headEnd/>
            <a:tailEnd/>
          </a:ln>
        </p:spPr>
      </p:pic>
      <p:sp>
        <p:nvSpPr>
          <p:cNvPr id="7" name="Rectangle 5"/>
          <p:cNvSpPr>
            <a:spLocks noChangeArrowheads="1"/>
          </p:cNvSpPr>
          <p:nvPr/>
        </p:nvSpPr>
        <p:spPr bwMode="auto">
          <a:xfrm>
            <a:off x="-36512" y="1196752"/>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down)">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83568" y="764704"/>
            <a:ext cx="7467600" cy="1143000"/>
          </a:xfrm>
        </p:spPr>
        <p:txBody>
          <a:bodyPr>
            <a:noAutofit/>
          </a:bodyPr>
          <a:lstStyle/>
          <a:p>
            <a:pPr lvl="0" algn="ctr"/>
            <a:r>
              <a:rPr lang="bg-BG" sz="2400" b="1" dirty="0"/>
              <a:t>Приоритети</a:t>
            </a:r>
            <a:r>
              <a:rPr lang="bg-BG" sz="2400" dirty="0">
                <a:solidFill>
                  <a:prstClr val="black"/>
                </a:solidFill>
              </a:rPr>
              <a:t> </a:t>
            </a:r>
            <a:r>
              <a:rPr lang="bg-BG" sz="2400" b="1" dirty="0"/>
              <a:t>на ВОМР за програмен период 2014-2020 г.:</a:t>
            </a:r>
            <a:r>
              <a:rPr lang="bg-BG" sz="2400" dirty="0">
                <a:solidFill>
                  <a:prstClr val="black"/>
                </a:solidFill>
              </a:rPr>
              <a:t> </a:t>
            </a:r>
            <a:br>
              <a:rPr lang="bg-BG" sz="2400" dirty="0">
                <a:solidFill>
                  <a:prstClr val="black"/>
                </a:solidFill>
              </a:rPr>
            </a:br>
            <a:endParaRPr lang="bg-BG" sz="2400" dirty="0"/>
          </a:p>
        </p:txBody>
      </p:sp>
      <p:sp>
        <p:nvSpPr>
          <p:cNvPr id="3" name="Контейнер за съдържание 2"/>
          <p:cNvSpPr>
            <a:spLocks noGrp="1"/>
          </p:cNvSpPr>
          <p:nvPr>
            <p:ph sz="quarter" idx="1"/>
          </p:nvPr>
        </p:nvSpPr>
        <p:spPr/>
        <p:txBody>
          <a:bodyPr/>
          <a:lstStyle/>
          <a:p>
            <a:pPr lvl="1" algn="just">
              <a:buClr>
                <a:srgbClr val="7FD13B"/>
              </a:buClr>
              <a:buFont typeface="Wingdings" panose="05000000000000000000" pitchFamily="2" charset="2"/>
              <a:buChar char="ü"/>
            </a:pPr>
            <a:endParaRPr lang="bg-BG" sz="2000" dirty="0" smtClean="0">
              <a:solidFill>
                <a:prstClr val="black"/>
              </a:solidFill>
            </a:endParaRPr>
          </a:p>
          <a:p>
            <a:pPr lvl="1" algn="just">
              <a:buClr>
                <a:srgbClr val="7FD13B"/>
              </a:buClr>
              <a:buFont typeface="Wingdings" panose="05000000000000000000" pitchFamily="2" charset="2"/>
              <a:buChar char="ü"/>
            </a:pPr>
            <a:r>
              <a:rPr lang="bg-BG" sz="2000" dirty="0" smtClean="0">
                <a:solidFill>
                  <a:prstClr val="black"/>
                </a:solidFill>
              </a:rPr>
              <a:t>Насърчаване </a:t>
            </a:r>
            <a:r>
              <a:rPr lang="bg-BG" sz="2000" dirty="0">
                <a:solidFill>
                  <a:prstClr val="black"/>
                </a:solidFill>
              </a:rPr>
              <a:t>на социалното </a:t>
            </a:r>
            <a:r>
              <a:rPr lang="bg-BG" sz="2000" dirty="0" smtClean="0">
                <a:solidFill>
                  <a:prstClr val="black"/>
                </a:solidFill>
              </a:rPr>
              <a:t>приобщаване</a:t>
            </a:r>
            <a:r>
              <a:rPr lang="en-US" sz="2000" dirty="0" smtClean="0">
                <a:solidFill>
                  <a:prstClr val="black"/>
                </a:solidFill>
              </a:rPr>
              <a:t>;</a:t>
            </a:r>
            <a:r>
              <a:rPr lang="bg-BG" sz="2000" dirty="0" smtClean="0">
                <a:solidFill>
                  <a:prstClr val="black"/>
                </a:solidFill>
              </a:rPr>
              <a:t> </a:t>
            </a:r>
            <a:endParaRPr lang="en-US" sz="2000" dirty="0">
              <a:solidFill>
                <a:prstClr val="black"/>
              </a:solidFill>
            </a:endParaRPr>
          </a:p>
          <a:p>
            <a:pPr lvl="1" algn="just">
              <a:buClr>
                <a:srgbClr val="7FD13B"/>
              </a:buClr>
              <a:buFont typeface="Wingdings" panose="05000000000000000000" pitchFamily="2" charset="2"/>
              <a:buChar char="ü"/>
            </a:pPr>
            <a:r>
              <a:rPr lang="bg-BG" sz="2000" dirty="0">
                <a:solidFill>
                  <a:prstClr val="black"/>
                </a:solidFill>
              </a:rPr>
              <a:t>Н</a:t>
            </a:r>
            <a:r>
              <a:rPr lang="bg-BG" sz="2000" dirty="0" smtClean="0">
                <a:solidFill>
                  <a:prstClr val="black"/>
                </a:solidFill>
              </a:rPr>
              <a:t>амаляване </a:t>
            </a:r>
            <a:r>
              <a:rPr lang="bg-BG" sz="2000" dirty="0">
                <a:solidFill>
                  <a:prstClr val="black"/>
                </a:solidFill>
              </a:rPr>
              <a:t>на бедността и икономическо </a:t>
            </a:r>
            <a:r>
              <a:rPr lang="bg-BG" sz="2000" dirty="0" smtClean="0">
                <a:solidFill>
                  <a:prstClr val="black"/>
                </a:solidFill>
              </a:rPr>
              <a:t>развитие</a:t>
            </a:r>
            <a:r>
              <a:rPr lang="en-US" sz="2000" dirty="0" smtClean="0">
                <a:solidFill>
                  <a:prstClr val="black"/>
                </a:solidFill>
              </a:rPr>
              <a:t>;</a:t>
            </a:r>
            <a:endParaRPr lang="bg-BG" sz="2000" dirty="0" smtClean="0">
              <a:solidFill>
                <a:prstClr val="black"/>
              </a:solidFill>
            </a:endParaRPr>
          </a:p>
          <a:p>
            <a:pPr lvl="1" algn="just">
              <a:buClr>
                <a:srgbClr val="7FD13B"/>
              </a:buClr>
              <a:buFont typeface="Wingdings" panose="05000000000000000000" pitchFamily="2" charset="2"/>
              <a:buChar char="ü"/>
            </a:pPr>
            <a:r>
              <a:rPr lang="bg-BG" sz="2000" dirty="0" smtClean="0">
                <a:solidFill>
                  <a:prstClr val="black"/>
                </a:solidFill>
              </a:rPr>
              <a:t>Интегриран </a:t>
            </a:r>
            <a:r>
              <a:rPr lang="bg-BG" sz="2000" dirty="0">
                <a:solidFill>
                  <a:prstClr val="black"/>
                </a:solidFill>
              </a:rPr>
              <a:t>подход към околната </a:t>
            </a:r>
            <a:r>
              <a:rPr lang="bg-BG" sz="2000" dirty="0" smtClean="0">
                <a:solidFill>
                  <a:prstClr val="black"/>
                </a:solidFill>
              </a:rPr>
              <a:t>среда</a:t>
            </a:r>
            <a:r>
              <a:rPr lang="en-US" sz="2000" dirty="0" smtClean="0">
                <a:solidFill>
                  <a:prstClr val="black"/>
                </a:solidFill>
              </a:rPr>
              <a:t>;</a:t>
            </a:r>
            <a:endParaRPr lang="bg-BG" sz="2000" dirty="0" smtClean="0">
              <a:solidFill>
                <a:prstClr val="black"/>
              </a:solidFill>
            </a:endParaRPr>
          </a:p>
          <a:p>
            <a:pPr lvl="1" algn="just">
              <a:buClr>
                <a:srgbClr val="7FD13B"/>
              </a:buClr>
              <a:buFont typeface="Wingdings" panose="05000000000000000000" pitchFamily="2" charset="2"/>
              <a:buChar char="ü"/>
            </a:pPr>
            <a:r>
              <a:rPr lang="bg-BG" sz="2000" dirty="0" smtClean="0">
                <a:solidFill>
                  <a:prstClr val="black"/>
                </a:solidFill>
              </a:rPr>
              <a:t>Използване </a:t>
            </a:r>
            <a:r>
              <a:rPr lang="bg-BG" sz="2000" dirty="0">
                <a:solidFill>
                  <a:prstClr val="black"/>
                </a:solidFill>
              </a:rPr>
              <a:t>на потенциална на културното и историческото </a:t>
            </a:r>
            <a:r>
              <a:rPr lang="bg-BG" sz="2000" dirty="0" smtClean="0">
                <a:solidFill>
                  <a:prstClr val="black"/>
                </a:solidFill>
              </a:rPr>
              <a:t>наследство</a:t>
            </a:r>
            <a:r>
              <a:rPr lang="en-US" sz="2000" dirty="0" smtClean="0">
                <a:solidFill>
                  <a:prstClr val="black"/>
                </a:solidFill>
              </a:rPr>
              <a:t>;</a:t>
            </a:r>
            <a:endParaRPr lang="bg-BG" sz="2000" dirty="0" smtClean="0">
              <a:solidFill>
                <a:prstClr val="black"/>
              </a:solidFill>
            </a:endParaRPr>
          </a:p>
          <a:p>
            <a:pPr lvl="1" algn="just">
              <a:buClr>
                <a:srgbClr val="7FD13B"/>
              </a:buClr>
              <a:buFont typeface="Wingdings" panose="05000000000000000000" pitchFamily="2" charset="2"/>
              <a:buChar char="ü"/>
            </a:pPr>
            <a:r>
              <a:rPr lang="bg-BG" sz="2000" dirty="0">
                <a:solidFill>
                  <a:prstClr val="black"/>
                </a:solidFill>
              </a:rPr>
              <a:t>Н</a:t>
            </a:r>
            <a:r>
              <a:rPr lang="bg-BG" sz="2000" dirty="0" smtClean="0">
                <a:solidFill>
                  <a:prstClr val="black"/>
                </a:solidFill>
              </a:rPr>
              <a:t>асърчаване </a:t>
            </a:r>
            <a:r>
              <a:rPr lang="bg-BG" sz="2000" dirty="0">
                <a:solidFill>
                  <a:prstClr val="black"/>
                </a:solidFill>
              </a:rPr>
              <a:t>на иновациите. </a:t>
            </a:r>
            <a:endParaRPr lang="bg-BG" sz="2000" dirty="0" smtClean="0">
              <a:solidFill>
                <a:prstClr val="black"/>
              </a:solidFill>
            </a:endParaRPr>
          </a:p>
          <a:p>
            <a:pPr lvl="1" algn="just">
              <a:buClr>
                <a:srgbClr val="7FD13B"/>
              </a:buClr>
              <a:buFont typeface="Wingdings" panose="05000000000000000000" pitchFamily="2" charset="2"/>
              <a:buChar char="ü"/>
            </a:pPr>
            <a:r>
              <a:rPr lang="bg-BG" sz="2000" dirty="0" smtClean="0">
                <a:solidFill>
                  <a:prstClr val="black"/>
                </a:solidFill>
              </a:rPr>
              <a:t>Насърчаване </a:t>
            </a:r>
            <a:r>
              <a:rPr lang="bg-BG" sz="2000" dirty="0">
                <a:solidFill>
                  <a:prstClr val="black"/>
                </a:solidFill>
              </a:rPr>
              <a:t>сдружаването на общините в процеса на формиране на МГД без да се ограничава възможността за финансиране и на групи, действащи на територията само на една община.</a:t>
            </a:r>
          </a:p>
          <a:p>
            <a:endParaRPr lang="bg-BG" dirty="0"/>
          </a:p>
        </p:txBody>
      </p:sp>
    </p:spTree>
    <p:extLst>
      <p:ext uri="{BB962C8B-B14F-4D97-AF65-F5344CB8AC3E}">
        <p14:creationId xmlns:p14="http://schemas.microsoft.com/office/powerpoint/2010/main" val="1442927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1520792"/>
            <a:ext cx="8229600" cy="828088"/>
          </a:xfrm>
        </p:spPr>
        <p:txBody>
          <a:bodyPr>
            <a:normAutofit fontScale="90000"/>
          </a:bodyPr>
          <a:lstStyle/>
          <a:p>
            <a:pPr algn="ctr"/>
            <a:r>
              <a:rPr lang="en-US" sz="2200" b="1" dirty="0" smtClean="0"/>
              <a:t/>
            </a:r>
            <a:br>
              <a:rPr lang="en-US" sz="2200" b="1" dirty="0" smtClean="0"/>
            </a:br>
            <a:r>
              <a:rPr lang="en-US" sz="2200" b="1" dirty="0"/>
              <a:t/>
            </a:r>
            <a:br>
              <a:rPr lang="en-US" sz="2200" b="1" dirty="0"/>
            </a:br>
            <a:r>
              <a:rPr lang="en-US" sz="2200" b="1" dirty="0" smtClean="0"/>
              <a:t/>
            </a:r>
            <a:br>
              <a:rPr lang="en-US" sz="2200" b="1" dirty="0" smtClean="0"/>
            </a:br>
            <a:r>
              <a:rPr lang="en-US" sz="2200" b="1" dirty="0"/>
              <a:t/>
            </a:r>
            <a:br>
              <a:rPr lang="en-US" sz="2200" b="1" dirty="0"/>
            </a:br>
            <a:r>
              <a:rPr lang="bg-BG" sz="2700" b="1" dirty="0" smtClean="0"/>
              <a:t>Под-мерки по мярка “Водено от общностите местно развитие”:</a:t>
            </a:r>
            <a:r>
              <a:rPr lang="bg-BG" sz="2700" dirty="0" smtClean="0"/>
              <a:t> </a:t>
            </a:r>
            <a:endParaRPr lang="bg-BG" sz="2400" dirty="0"/>
          </a:p>
        </p:txBody>
      </p:sp>
      <p:sp>
        <p:nvSpPr>
          <p:cNvPr id="3" name="Контейнер за съдържание 2"/>
          <p:cNvSpPr>
            <a:spLocks noGrp="1"/>
          </p:cNvSpPr>
          <p:nvPr>
            <p:ph sz="quarter" idx="1"/>
          </p:nvPr>
        </p:nvSpPr>
        <p:spPr>
          <a:xfrm>
            <a:off x="457200" y="2636912"/>
            <a:ext cx="8229600" cy="3489251"/>
          </a:xfrm>
        </p:spPr>
        <p:txBody>
          <a:bodyPr>
            <a:normAutofit fontScale="92500" lnSpcReduction="10000"/>
          </a:bodyPr>
          <a:lstStyle/>
          <a:p>
            <a:pPr algn="just">
              <a:buNone/>
            </a:pPr>
            <a:r>
              <a:rPr lang="bg-BG" sz="2200" dirty="0">
                <a:latin typeface="Bookman Old Style" pitchFamily="18" charset="0"/>
              </a:rPr>
              <a:t>19.1 Под-мярка “Помощ за подготвителни дейности</a:t>
            </a:r>
            <a:r>
              <a:rPr lang="bg-BG" sz="2200" dirty="0" smtClean="0">
                <a:latin typeface="Bookman Old Style" pitchFamily="18" charset="0"/>
              </a:rPr>
              <a:t>”;</a:t>
            </a:r>
            <a:endParaRPr lang="en-US" sz="2200" dirty="0" smtClean="0">
              <a:latin typeface="Bookman Old Style" pitchFamily="18" charset="0"/>
            </a:endParaRPr>
          </a:p>
          <a:p>
            <a:pPr algn="just">
              <a:buNone/>
            </a:pPr>
            <a:endParaRPr lang="en-US" sz="2200" dirty="0" smtClean="0">
              <a:latin typeface="Bookman Old Style" pitchFamily="18" charset="0"/>
            </a:endParaRPr>
          </a:p>
          <a:p>
            <a:pPr algn="just">
              <a:buNone/>
            </a:pPr>
            <a:r>
              <a:rPr lang="bg-BG" sz="2200" dirty="0" smtClean="0">
                <a:latin typeface="Bookman Old Style" pitchFamily="18" charset="0"/>
              </a:rPr>
              <a:t>19.2 </a:t>
            </a:r>
            <a:r>
              <a:rPr lang="bg-BG" sz="2200" dirty="0">
                <a:latin typeface="Bookman Old Style" pitchFamily="18" charset="0"/>
              </a:rPr>
              <a:t>Под-мярка “Прилагане на операции в рамките </a:t>
            </a:r>
            <a:r>
              <a:rPr lang="bg-BG" sz="2200" dirty="0" smtClean="0">
                <a:latin typeface="Bookman Old Style" pitchFamily="18" charset="0"/>
              </a:rPr>
              <a:t>на</a:t>
            </a:r>
            <a:r>
              <a:rPr lang="en-US" sz="2200" dirty="0" smtClean="0">
                <a:latin typeface="Bookman Old Style" pitchFamily="18" charset="0"/>
              </a:rPr>
              <a:t> </a:t>
            </a:r>
            <a:r>
              <a:rPr lang="bg-BG" sz="2200" dirty="0" smtClean="0">
                <a:latin typeface="Bookman Old Style" pitchFamily="18" charset="0"/>
              </a:rPr>
              <a:t>стратегии </a:t>
            </a:r>
            <a:r>
              <a:rPr lang="bg-BG" sz="2200" dirty="0">
                <a:latin typeface="Bookman Old Style" pitchFamily="18" charset="0"/>
              </a:rPr>
              <a:t>за водено от общностите местно развитие”; </a:t>
            </a:r>
            <a:endParaRPr lang="en-US" sz="2200" dirty="0" smtClean="0">
              <a:latin typeface="Bookman Old Style" pitchFamily="18" charset="0"/>
            </a:endParaRPr>
          </a:p>
          <a:p>
            <a:pPr algn="just">
              <a:buNone/>
            </a:pPr>
            <a:endParaRPr lang="en-US" sz="2200" dirty="0" smtClean="0">
              <a:latin typeface="Bookman Old Style" pitchFamily="18" charset="0"/>
            </a:endParaRPr>
          </a:p>
          <a:p>
            <a:pPr algn="just">
              <a:buNone/>
            </a:pPr>
            <a:r>
              <a:rPr lang="bg-BG" sz="2200" dirty="0" smtClean="0">
                <a:latin typeface="Bookman Old Style" pitchFamily="18" charset="0"/>
              </a:rPr>
              <a:t>19.3 </a:t>
            </a:r>
            <a:r>
              <a:rPr lang="bg-BG" sz="2200" dirty="0">
                <a:latin typeface="Bookman Old Style" pitchFamily="18" charset="0"/>
              </a:rPr>
              <a:t>Под-мярка “Подготовка и изпълнение на дейности за сътрудничество на местни групи за действие”; </a:t>
            </a:r>
            <a:endParaRPr lang="en-US" sz="2200" dirty="0" smtClean="0">
              <a:latin typeface="Bookman Old Style" pitchFamily="18" charset="0"/>
            </a:endParaRPr>
          </a:p>
          <a:p>
            <a:pPr algn="just">
              <a:buNone/>
            </a:pPr>
            <a:endParaRPr lang="en-US" sz="2200" dirty="0" smtClean="0">
              <a:latin typeface="Bookman Old Style" pitchFamily="18" charset="0"/>
            </a:endParaRPr>
          </a:p>
          <a:p>
            <a:pPr algn="just">
              <a:buNone/>
            </a:pPr>
            <a:r>
              <a:rPr lang="bg-BG" sz="2200" dirty="0" smtClean="0">
                <a:latin typeface="Bookman Old Style" pitchFamily="18" charset="0"/>
              </a:rPr>
              <a:t>19.4 </a:t>
            </a:r>
            <a:r>
              <a:rPr lang="bg-BG" sz="2200" dirty="0">
                <a:latin typeface="Bookman Old Style" pitchFamily="18" charset="0"/>
              </a:rPr>
              <a:t>Под-мярка “Текущи разходи и популяризиране на стратегия за водено от общностите местно развитие”;</a:t>
            </a:r>
          </a:p>
          <a:p>
            <a:endParaRPr lang="bg-BG" dirty="0"/>
          </a:p>
        </p:txBody>
      </p:sp>
      <p:pic>
        <p:nvPicPr>
          <p:cNvPr id="4" name="Картина 1"/>
          <p:cNvPicPr>
            <a:picLocks noChangeArrowheads="1"/>
          </p:cNvPicPr>
          <p:nvPr/>
        </p:nvPicPr>
        <p:blipFill>
          <a:blip r:embed="rId2" cstate="print"/>
          <a:srcRect/>
          <a:stretch>
            <a:fillRect/>
          </a:stretch>
        </p:blipFill>
        <p:spPr bwMode="auto">
          <a:xfrm>
            <a:off x="3959424" y="260649"/>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597124" y="260648"/>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11752" y="260648"/>
            <a:ext cx="1524000" cy="609600"/>
          </a:xfrm>
          <a:prstGeom prst="rect">
            <a:avLst/>
          </a:prstGeom>
          <a:noFill/>
          <a:ln w="9525">
            <a:noFill/>
            <a:miter lim="800000"/>
            <a:headEnd/>
            <a:tailEnd/>
          </a:ln>
        </p:spPr>
      </p:pic>
      <p:sp>
        <p:nvSpPr>
          <p:cNvPr id="7" name="Rectangle 5"/>
          <p:cNvSpPr>
            <a:spLocks noChangeArrowheads="1"/>
          </p:cNvSpPr>
          <p:nvPr/>
        </p:nvSpPr>
        <p:spPr bwMode="auto">
          <a:xfrm>
            <a:off x="-36512" y="1196752"/>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93712" y="1387715"/>
            <a:ext cx="8229600" cy="864096"/>
          </a:xfrm>
        </p:spPr>
        <p:txBody>
          <a:bodyPr>
            <a:normAutofit fontScale="90000"/>
          </a:bodyPr>
          <a:lstStyle/>
          <a:p>
            <a:pPr algn="ctr"/>
            <a:r>
              <a:rPr lang="en-US" sz="2400" b="1" u="sng" dirty="0" smtClean="0">
                <a:solidFill>
                  <a:srgbClr val="4E5B6F"/>
                </a:solidFill>
              </a:rPr>
              <a:t/>
            </a:r>
            <a:br>
              <a:rPr lang="en-US" sz="2400" b="1" u="sng" dirty="0" smtClean="0">
                <a:solidFill>
                  <a:srgbClr val="4E5B6F"/>
                </a:solidFill>
              </a:rPr>
            </a:br>
            <a:r>
              <a:rPr lang="bg-BG" sz="2400" b="1" u="sng" dirty="0" smtClean="0">
                <a:solidFill>
                  <a:srgbClr val="4E5B6F"/>
                </a:solidFill>
              </a:rPr>
              <a:t>19.1 </a:t>
            </a:r>
            <a:r>
              <a:rPr lang="bg-BG" sz="2400" b="1" u="sng" dirty="0">
                <a:solidFill>
                  <a:srgbClr val="4E5B6F"/>
                </a:solidFill>
              </a:rPr>
              <a:t>Под-мярка “Помощ за подготвителни дейности</a:t>
            </a:r>
            <a:r>
              <a:rPr lang="bg-BG" sz="2400" b="1" u="sng" dirty="0" smtClean="0">
                <a:solidFill>
                  <a:srgbClr val="4E5B6F"/>
                </a:solidFill>
              </a:rPr>
              <a:t>”</a:t>
            </a:r>
            <a:endParaRPr lang="bg-BG" dirty="0"/>
          </a:p>
        </p:txBody>
      </p:sp>
      <p:sp>
        <p:nvSpPr>
          <p:cNvPr id="3" name="Контейнер за съдържание 2"/>
          <p:cNvSpPr>
            <a:spLocks noGrp="1"/>
          </p:cNvSpPr>
          <p:nvPr>
            <p:ph sz="quarter" idx="1"/>
          </p:nvPr>
        </p:nvSpPr>
        <p:spPr>
          <a:xfrm>
            <a:off x="498884" y="2276872"/>
            <a:ext cx="8219256" cy="3744416"/>
          </a:xfrm>
        </p:spPr>
        <p:txBody>
          <a:bodyPr>
            <a:normAutofit/>
          </a:bodyPr>
          <a:lstStyle/>
          <a:p>
            <a:pPr marL="0" indent="0" algn="just">
              <a:buNone/>
            </a:pPr>
            <a:r>
              <a:rPr lang="bg-BG" sz="2000" b="1" i="1" dirty="0"/>
              <a:t>Вид на </a:t>
            </a:r>
            <a:r>
              <a:rPr lang="bg-BG" sz="2000" b="1" i="1" dirty="0" smtClean="0"/>
              <a:t>операциите</a:t>
            </a:r>
            <a:r>
              <a:rPr lang="en-US" sz="2000" b="1" i="1" dirty="0" smtClean="0"/>
              <a:t>:</a:t>
            </a:r>
            <a:endParaRPr lang="bg-BG" sz="2000" i="1" dirty="0"/>
          </a:p>
          <a:p>
            <a:pPr algn="just"/>
            <a:r>
              <a:rPr lang="bg-BG" sz="2000" b="1" dirty="0"/>
              <a:t>А. </a:t>
            </a:r>
            <a:r>
              <a:rPr lang="bg-BG" sz="2000" dirty="0"/>
              <a:t>Финансиране чрез т.нар. „стартов пакет“ в рамките на ЛИДЕР, състоящ се от действия за изграждане на капацитет за местните общности, които не са прилагали подхода ЛИДЕР през програмния период 2007—2013 г., и помощ за малки пилотни проекти;</a:t>
            </a:r>
          </a:p>
          <a:p>
            <a:pPr algn="just"/>
            <a:r>
              <a:rPr lang="bg-BG" sz="2000" b="1" dirty="0"/>
              <a:t>Б. </a:t>
            </a:r>
            <a:r>
              <a:rPr lang="bg-BG" sz="2000" dirty="0"/>
              <a:t>Изграждане на капацитет, обучение и изграждане на мрежи с цел изготвяне и изпълнение на стратегия за местно развитие</a:t>
            </a:r>
            <a:r>
              <a:rPr lang="bg-BG" sz="2000" dirty="0" smtClean="0"/>
              <a:t>.</a:t>
            </a:r>
            <a:endParaRPr lang="en-US" sz="2000" dirty="0" smtClean="0"/>
          </a:p>
          <a:p>
            <a:pPr algn="just"/>
            <a:endParaRPr lang="bg-BG" sz="2000" dirty="0"/>
          </a:p>
          <a:p>
            <a:endParaRPr lang="bg-BG" dirty="0"/>
          </a:p>
        </p:txBody>
      </p:sp>
      <p:pic>
        <p:nvPicPr>
          <p:cNvPr id="5"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b="10378"/>
          <a:stretch>
            <a:fillRect/>
          </a:stretch>
        </p:blipFill>
        <p:spPr bwMode="auto">
          <a:xfrm>
            <a:off x="670148" y="188640"/>
            <a:ext cx="1562100" cy="647700"/>
          </a:xfrm>
          <a:prstGeom prst="rect">
            <a:avLst/>
          </a:prstGeom>
          <a:noFill/>
          <a:ln w="9525">
            <a:noFill/>
            <a:miter lim="800000"/>
            <a:headEnd/>
            <a:tailEnd/>
          </a:ln>
        </p:spPr>
      </p:pic>
      <p:pic>
        <p:nvPicPr>
          <p:cNvPr id="7"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8" name="Rectangle 5"/>
          <p:cNvSpPr>
            <a:spLocks noChangeArrowheads="1"/>
          </p:cNvSpPr>
          <p:nvPr/>
        </p:nvSpPr>
        <p:spPr bwMode="auto">
          <a:xfrm>
            <a:off x="36512"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755576" y="1196752"/>
            <a:ext cx="7241232" cy="274042"/>
          </a:xfrm>
        </p:spPr>
        <p:txBody>
          <a:bodyPr>
            <a:normAutofit/>
          </a:bodyPr>
          <a:lstStyle/>
          <a:p>
            <a:pPr lvl="0" algn="ctr" fontAlgn="base">
              <a:spcAft>
                <a:spcPct val="0"/>
              </a:spcAft>
              <a:tabLst>
                <a:tab pos="2174875" algn="r"/>
              </a:tabLst>
            </a:pPr>
            <a:r>
              <a:rPr lang="bg-BG" sz="1000" b="1" cap="none" dirty="0">
                <a:solidFill>
                  <a:schemeClr val="tx1"/>
                </a:solidFill>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lang="bg-BG" sz="1000" cap="none" dirty="0">
              <a:solidFill>
                <a:schemeClr val="tx1"/>
              </a:solidFill>
              <a:latin typeface="Arial" pitchFamily="34" charset="0"/>
            </a:endParaRPr>
          </a:p>
        </p:txBody>
      </p:sp>
      <p:sp>
        <p:nvSpPr>
          <p:cNvPr id="3" name="Контейнер за съдържание 2"/>
          <p:cNvSpPr>
            <a:spLocks noGrp="1"/>
          </p:cNvSpPr>
          <p:nvPr>
            <p:ph sz="quarter" idx="1"/>
          </p:nvPr>
        </p:nvSpPr>
        <p:spPr>
          <a:xfrm>
            <a:off x="457200" y="1600200"/>
            <a:ext cx="8147248" cy="4873752"/>
          </a:xfrm>
        </p:spPr>
        <p:txBody>
          <a:bodyPr>
            <a:normAutofit fontScale="32500" lnSpcReduction="20000"/>
          </a:bodyPr>
          <a:lstStyle/>
          <a:p>
            <a:pPr marL="0" indent="0" algn="just">
              <a:buNone/>
            </a:pPr>
            <a:endParaRPr lang="bg-BG" sz="6200" b="1" i="1" dirty="0" smtClean="0">
              <a:latin typeface="+mj-lt"/>
              <a:ea typeface="Times New Roman"/>
            </a:endParaRPr>
          </a:p>
          <a:p>
            <a:pPr marL="0" indent="0" algn="just">
              <a:buNone/>
            </a:pPr>
            <a:r>
              <a:rPr lang="bg-BG" sz="6200" b="1" i="1" dirty="0" smtClean="0">
                <a:latin typeface="+mj-lt"/>
                <a:ea typeface="Times New Roman"/>
              </a:rPr>
              <a:t>Допустими разходи:</a:t>
            </a:r>
          </a:p>
          <a:p>
            <a:pPr marL="0" indent="0" algn="just">
              <a:buNone/>
            </a:pPr>
            <a:endParaRPr lang="en-US" sz="6200" b="1" i="1" dirty="0" smtClean="0">
              <a:latin typeface="+mj-lt"/>
              <a:ea typeface="Times New Roman"/>
            </a:endParaRPr>
          </a:p>
          <a:p>
            <a:pPr marL="0" indent="0" algn="just">
              <a:buNone/>
            </a:pPr>
            <a:r>
              <a:rPr lang="bg-BG" sz="6200" i="1" dirty="0" smtClean="0">
                <a:latin typeface="+mj-lt"/>
                <a:ea typeface="Times New Roman"/>
              </a:rPr>
              <a:t>А</a:t>
            </a:r>
            <a:r>
              <a:rPr lang="bg-BG" sz="6200" i="1" dirty="0">
                <a:latin typeface="+mj-lt"/>
                <a:ea typeface="Times New Roman"/>
              </a:rPr>
              <a:t>. За финансиране чрез „стартов пакет“ на местни общности, които не са прилагали подхода ЛИДЕР:</a:t>
            </a:r>
          </a:p>
          <a:p>
            <a:pPr lvl="1" algn="just"/>
            <a:r>
              <a:rPr lang="bg-BG" sz="6200" dirty="0">
                <a:latin typeface="+mj-lt"/>
                <a:ea typeface="Times New Roman"/>
              </a:rPr>
              <a:t>учредяване на публично-частно партньорство;</a:t>
            </a:r>
          </a:p>
          <a:p>
            <a:pPr lvl="1" algn="just"/>
            <a:r>
              <a:rPr lang="bg-BG" sz="6200" dirty="0">
                <a:latin typeface="+mj-lt"/>
                <a:ea typeface="Times New Roman"/>
              </a:rPr>
              <a:t>дейности, свързани с обучение на местни лидери;</a:t>
            </a:r>
          </a:p>
          <a:p>
            <a:pPr lvl="1" algn="just"/>
            <a:r>
              <a:rPr lang="bg-BG" sz="6200" dirty="0">
                <a:latin typeface="+mj-lt"/>
                <a:ea typeface="Times New Roman"/>
              </a:rPr>
              <a:t>проучвания на територията;</a:t>
            </a:r>
          </a:p>
          <a:p>
            <a:pPr lvl="1" algn="just"/>
            <a:r>
              <a:rPr lang="bg-BG" sz="6200" dirty="0">
                <a:latin typeface="+mj-lt"/>
                <a:ea typeface="Times New Roman"/>
              </a:rPr>
              <a:t>дейности за популяризиране на местните инициативи;</a:t>
            </a:r>
          </a:p>
          <a:p>
            <a:pPr lvl="1" algn="just"/>
            <a:r>
              <a:rPr lang="bg-BG" sz="6200" dirty="0">
                <a:latin typeface="+mj-lt"/>
                <a:ea typeface="Times New Roman"/>
              </a:rPr>
              <a:t>административни разходи, отнасящи се до координацията на изпълнението на схеми за пилотни проекти;</a:t>
            </a:r>
          </a:p>
          <a:p>
            <a:pPr lvl="1" algn="just"/>
            <a:r>
              <a:rPr lang="bg-BG" sz="6200" dirty="0">
                <a:latin typeface="+mj-lt"/>
                <a:ea typeface="Times New Roman"/>
              </a:rPr>
              <a:t>развитие и изпълнение на схеми за пилотни проекти</a:t>
            </a:r>
            <a:r>
              <a:rPr lang="bg-BG" sz="6200" dirty="0" smtClean="0">
                <a:latin typeface="+mj-lt"/>
                <a:ea typeface="Times New Roman"/>
              </a:rPr>
              <a:t>.</a:t>
            </a:r>
            <a:r>
              <a:rPr lang="bg-BG" sz="6200" dirty="0">
                <a:latin typeface="Times New Roman"/>
                <a:ea typeface="Times New Roman"/>
              </a:rPr>
              <a:t> </a:t>
            </a:r>
          </a:p>
          <a:p>
            <a:pPr algn="just"/>
            <a:endParaRPr lang="bg-BG" dirty="0"/>
          </a:p>
        </p:txBody>
      </p:sp>
      <p:pic>
        <p:nvPicPr>
          <p:cNvPr id="4" name="Picture 3"/>
          <p:cNvPicPr>
            <a:picLocks noChangeAspect="1" noChangeArrowheads="1"/>
          </p:cNvPicPr>
          <p:nvPr/>
        </p:nvPicPr>
        <p:blipFill>
          <a:blip r:embed="rId2" cstate="print"/>
          <a:srcRect b="10378"/>
          <a:stretch>
            <a:fillRect/>
          </a:stretch>
        </p:blipFill>
        <p:spPr bwMode="auto">
          <a:xfrm>
            <a:off x="670148" y="188640"/>
            <a:ext cx="1562100" cy="647700"/>
          </a:xfrm>
          <a:prstGeom prst="rect">
            <a:avLst/>
          </a:prstGeom>
          <a:noFill/>
          <a:ln w="9525">
            <a:noFill/>
            <a:miter lim="800000"/>
            <a:headEnd/>
            <a:tailEnd/>
          </a:ln>
        </p:spPr>
      </p:pic>
      <p:pic>
        <p:nvPicPr>
          <p:cNvPr id="5" name="Картина 1"/>
          <p:cNvPicPr>
            <a:picLocks noChangeArrowheads="1"/>
          </p:cNvPicPr>
          <p:nvPr/>
        </p:nvPicPr>
        <p:blipFill>
          <a:blip r:embed="rId3" cstate="print"/>
          <a:srcRect/>
          <a:stretch>
            <a:fillRect/>
          </a:stretch>
        </p:blipFill>
        <p:spPr bwMode="auto">
          <a:xfrm>
            <a:off x="3959424" y="260649"/>
            <a:ext cx="772209" cy="643508"/>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11752" y="260648"/>
            <a:ext cx="1524000" cy="609600"/>
          </a:xfrm>
          <a:prstGeom prst="rect">
            <a:avLst/>
          </a:prstGeom>
          <a:noFill/>
          <a:ln w="9525">
            <a:noFill/>
            <a:miter lim="800000"/>
            <a:headEnd/>
            <a:tailEnd/>
          </a:ln>
        </p:spPr>
      </p:pic>
    </p:spTree>
    <p:extLst>
      <p:ext uri="{BB962C8B-B14F-4D97-AF65-F5344CB8AC3E}">
        <p14:creationId xmlns:p14="http://schemas.microsoft.com/office/powerpoint/2010/main" val="420680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1052736"/>
            <a:ext cx="7931224" cy="364902"/>
          </a:xfrm>
        </p:spPr>
        <p:txBody>
          <a:bodyPr>
            <a:normAutofit/>
          </a:bodyPr>
          <a:lstStyle/>
          <a:p>
            <a:pPr algn="ctr"/>
            <a:r>
              <a:rPr lang="bg-BG" sz="1000" b="1" cap="none" dirty="0">
                <a:solidFill>
                  <a:prstClr val="black"/>
                </a:solidFill>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lang="bg-BG" dirty="0"/>
          </a:p>
        </p:txBody>
      </p:sp>
      <p:sp>
        <p:nvSpPr>
          <p:cNvPr id="3" name="Контейнер за съдържание 2"/>
          <p:cNvSpPr>
            <a:spLocks noGrp="1"/>
          </p:cNvSpPr>
          <p:nvPr>
            <p:ph sz="quarter" idx="1"/>
          </p:nvPr>
        </p:nvSpPr>
        <p:spPr>
          <a:xfrm>
            <a:off x="457200" y="1600200"/>
            <a:ext cx="7931224" cy="4873752"/>
          </a:xfrm>
        </p:spPr>
        <p:txBody>
          <a:bodyPr>
            <a:normAutofit fontScale="70000" lnSpcReduction="20000"/>
          </a:bodyPr>
          <a:lstStyle/>
          <a:p>
            <a:pPr marL="0" indent="0" algn="just">
              <a:buNone/>
            </a:pPr>
            <a:r>
              <a:rPr lang="bg-BG" sz="2900" i="1" dirty="0">
                <a:latin typeface="Times New Roman"/>
                <a:ea typeface="Times New Roman"/>
              </a:rPr>
              <a:t>Б. За финансиране на местни групи за действие или общности, прилагали подхода ЛИДЕР на територия, за която се кандидатства и местни общности, които не са прилагали подхода ЛИДЕР:</a:t>
            </a:r>
          </a:p>
          <a:p>
            <a:pPr lvl="1" algn="just"/>
            <a:r>
              <a:rPr lang="bg-BG" sz="2900" dirty="0">
                <a:latin typeface="Times New Roman"/>
                <a:ea typeface="Times New Roman"/>
              </a:rPr>
              <a:t>обучения за местни лидери;</a:t>
            </a:r>
          </a:p>
          <a:p>
            <a:pPr lvl="1" algn="just"/>
            <a:r>
              <a:rPr lang="bg-BG" sz="2900" dirty="0">
                <a:latin typeface="Times New Roman"/>
                <a:ea typeface="Times New Roman"/>
              </a:rPr>
              <a:t>проучвания на територията (включително проучвания, подпомагащи проекти, които ще бъдат реализирани по реда на стратегията за местно развитие);</a:t>
            </a:r>
          </a:p>
          <a:p>
            <a:pPr lvl="1" algn="just"/>
            <a:r>
              <a:rPr lang="bg-BG" sz="2900" dirty="0">
                <a:latin typeface="Times New Roman"/>
                <a:ea typeface="Times New Roman"/>
              </a:rPr>
              <a:t>разходи, свързани с подготовката на стратегия за водено от общностите местно развитие, вкл. разходи за консултиране и разходи за консултиране на местната общност във връзка с подготовката на стратегията;</a:t>
            </a:r>
          </a:p>
          <a:p>
            <a:pPr lvl="1" algn="just"/>
            <a:r>
              <a:rPr lang="bg-BG" sz="2900" dirty="0">
                <a:latin typeface="Times New Roman"/>
                <a:ea typeface="Times New Roman"/>
              </a:rPr>
              <a:t>административни разходи (оперативни разходи, </a:t>
            </a:r>
            <a:r>
              <a:rPr lang="bg-BG" sz="2900" dirty="0" err="1">
                <a:latin typeface="Times New Roman"/>
                <a:ea typeface="Times New Roman"/>
              </a:rPr>
              <a:t>разходи</a:t>
            </a:r>
            <a:r>
              <a:rPr lang="bg-BG" sz="2900" dirty="0">
                <a:latin typeface="Times New Roman"/>
                <a:ea typeface="Times New Roman"/>
              </a:rPr>
              <a:t> за възнаграждения и разходи за закупуване на офис техника, обзавеждане и оборудване). За групи, финансирани по ПРСР (2007-2013), разходите са допустими при условие на недопускане на </a:t>
            </a:r>
            <a:r>
              <a:rPr lang="bg-BG" sz="2900" dirty="0" err="1">
                <a:latin typeface="Times New Roman"/>
                <a:ea typeface="Times New Roman"/>
              </a:rPr>
              <a:t>свръхкомпенсация</a:t>
            </a:r>
            <a:r>
              <a:rPr lang="bg-BG" sz="2900" dirty="0">
                <a:latin typeface="Times New Roman"/>
                <a:ea typeface="Times New Roman"/>
              </a:rPr>
              <a:t> и двойно финансиране на едни и същи разходи.</a:t>
            </a:r>
          </a:p>
          <a:p>
            <a:pPr lvl="1" algn="just"/>
            <a:r>
              <a:rPr lang="bg-BG" sz="2900" dirty="0">
                <a:latin typeface="Times New Roman"/>
                <a:ea typeface="Times New Roman"/>
              </a:rPr>
              <a:t>подкрепа за малки пилотни проекти.</a:t>
            </a:r>
            <a:endParaRPr lang="bg-BG" sz="2900" dirty="0">
              <a:solidFill>
                <a:prstClr val="black"/>
              </a:solidFill>
            </a:endParaRPr>
          </a:p>
          <a:p>
            <a:endParaRPr lang="bg-BG" dirty="0"/>
          </a:p>
        </p:txBody>
      </p:sp>
      <p:pic>
        <p:nvPicPr>
          <p:cNvPr id="4" name="Picture 3"/>
          <p:cNvPicPr>
            <a:picLocks noChangeAspect="1" noChangeArrowheads="1"/>
          </p:cNvPicPr>
          <p:nvPr/>
        </p:nvPicPr>
        <p:blipFill>
          <a:blip r:embed="rId2" cstate="print"/>
          <a:srcRect b="10378"/>
          <a:stretch>
            <a:fillRect/>
          </a:stretch>
        </p:blipFill>
        <p:spPr bwMode="auto">
          <a:xfrm>
            <a:off x="670148" y="188640"/>
            <a:ext cx="1562100" cy="647700"/>
          </a:xfrm>
          <a:prstGeom prst="rect">
            <a:avLst/>
          </a:prstGeom>
          <a:noFill/>
          <a:ln w="9525">
            <a:noFill/>
            <a:miter lim="800000"/>
            <a:headEnd/>
            <a:tailEnd/>
          </a:ln>
        </p:spPr>
      </p:pic>
      <p:pic>
        <p:nvPicPr>
          <p:cNvPr id="5" name="Картина 1"/>
          <p:cNvPicPr>
            <a:picLocks noChangeArrowheads="1"/>
          </p:cNvPicPr>
          <p:nvPr/>
        </p:nvPicPr>
        <p:blipFill>
          <a:blip r:embed="rId3" cstate="print"/>
          <a:srcRect/>
          <a:stretch>
            <a:fillRect/>
          </a:stretch>
        </p:blipFill>
        <p:spPr bwMode="auto">
          <a:xfrm>
            <a:off x="3959424" y="260649"/>
            <a:ext cx="772209" cy="643508"/>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11752" y="260648"/>
            <a:ext cx="1524000" cy="609600"/>
          </a:xfrm>
          <a:prstGeom prst="rect">
            <a:avLst/>
          </a:prstGeom>
          <a:noFill/>
          <a:ln w="9525">
            <a:noFill/>
            <a:miter lim="800000"/>
            <a:headEnd/>
            <a:tailEnd/>
          </a:ln>
        </p:spPr>
      </p:pic>
    </p:spTree>
    <p:extLst>
      <p:ext uri="{BB962C8B-B14F-4D97-AF65-F5344CB8AC3E}">
        <p14:creationId xmlns:p14="http://schemas.microsoft.com/office/powerpoint/2010/main" val="1226020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sz="quarter" idx="1"/>
          </p:nvPr>
        </p:nvSpPr>
        <p:spPr>
          <a:xfrm>
            <a:off x="395536" y="1556792"/>
            <a:ext cx="8280920" cy="5112568"/>
          </a:xfrm>
        </p:spPr>
        <p:txBody>
          <a:bodyPr>
            <a:normAutofit fontScale="25000" lnSpcReduction="20000"/>
          </a:bodyPr>
          <a:lstStyle/>
          <a:p>
            <a:pPr marL="0" indent="0" algn="just">
              <a:buNone/>
            </a:pPr>
            <a:r>
              <a:rPr lang="bg-BG" sz="8000" b="1" i="1" dirty="0"/>
              <a:t>Допустими </a:t>
            </a:r>
            <a:r>
              <a:rPr lang="bg-BG" sz="8000" b="1" i="1" dirty="0" smtClean="0"/>
              <a:t>бенефициенти</a:t>
            </a:r>
            <a:endParaRPr lang="bg-BG" sz="8000" i="1" dirty="0" smtClean="0"/>
          </a:p>
          <a:p>
            <a:pPr lvl="1" algn="just"/>
            <a:r>
              <a:rPr lang="bg-BG" sz="7700" dirty="0"/>
              <a:t>Местни общности, които не са прилагали подхода ЛИДЕР в периода 2007-2013 г. (не са изпълнявали под-мярка 431-2 или мярка 41 и под-мярка 431-1) за дейности по т. А и т. </a:t>
            </a:r>
            <a:r>
              <a:rPr lang="bg-BG" sz="7700" dirty="0" smtClean="0"/>
              <a:t>Б</a:t>
            </a:r>
            <a:r>
              <a:rPr lang="en-US" sz="7700" dirty="0" smtClean="0"/>
              <a:t>;</a:t>
            </a:r>
          </a:p>
          <a:p>
            <a:pPr lvl="1" algn="just"/>
            <a:r>
              <a:rPr lang="bg-BG" sz="7700" dirty="0" smtClean="0"/>
              <a:t>Местни </a:t>
            </a:r>
            <a:r>
              <a:rPr lang="bg-BG" sz="7700" dirty="0"/>
              <a:t>групи за действие или общности, прилагали подхода ЛИДЕР през програмния период 2007-2013 г. на територия или част от територия, за която се кандидатства, (изпълнявали са под-мярка 431-2 или мярка 41 и под-мярка 431-1) за дейности само по т. Б.</a:t>
            </a:r>
          </a:p>
          <a:p>
            <a:pPr marL="0" indent="0" algn="just">
              <a:buNone/>
            </a:pPr>
            <a:r>
              <a:rPr lang="bg-BG" sz="8000" b="1" i="1" dirty="0" smtClean="0"/>
              <a:t>Най-важни </a:t>
            </a:r>
            <a:r>
              <a:rPr lang="bg-BG" sz="8000" b="1" i="1" dirty="0"/>
              <a:t>условия за допустимост</a:t>
            </a:r>
          </a:p>
          <a:p>
            <a:pPr lvl="1" algn="just"/>
            <a:r>
              <a:rPr lang="bg-BG" sz="7700" dirty="0"/>
              <a:t>Целевата територия да обхваща население между 10 000 </a:t>
            </a:r>
            <a:r>
              <a:rPr lang="bg-BG" sz="7700" dirty="0" smtClean="0"/>
              <a:t>и</a:t>
            </a:r>
            <a:r>
              <a:rPr lang="en-US" sz="7700" dirty="0" smtClean="0"/>
              <a:t> </a:t>
            </a:r>
            <a:r>
              <a:rPr lang="bg-BG" sz="7700" dirty="0" smtClean="0"/>
              <a:t>150</a:t>
            </a:r>
            <a:r>
              <a:rPr lang="en-US" sz="7700" dirty="0" smtClean="0"/>
              <a:t> </a:t>
            </a:r>
            <a:r>
              <a:rPr lang="bg-BG" sz="7700" dirty="0" smtClean="0"/>
              <a:t>000</a:t>
            </a:r>
            <a:r>
              <a:rPr lang="en-US" sz="7700" dirty="0" smtClean="0"/>
              <a:t> </a:t>
            </a:r>
            <a:r>
              <a:rPr lang="bg-BG" sz="7700" dirty="0" smtClean="0"/>
              <a:t>жители;</a:t>
            </a:r>
            <a:endParaRPr lang="en-US" sz="7700" dirty="0"/>
          </a:p>
          <a:p>
            <a:pPr lvl="1" algn="just"/>
            <a:r>
              <a:rPr lang="bg-BG" sz="7700" dirty="0" smtClean="0"/>
              <a:t>Да </a:t>
            </a:r>
            <a:r>
              <a:rPr lang="bg-BG" sz="7700" dirty="0"/>
              <a:t>представят писмено споразумение за партньорство за създаване на местна група за действие между </a:t>
            </a:r>
            <a:r>
              <a:rPr lang="bg-BG" sz="7700" dirty="0" smtClean="0"/>
              <a:t>общината/и, </a:t>
            </a:r>
            <a:r>
              <a:rPr lang="bg-BG" sz="7700" dirty="0"/>
              <a:t>частния сектор и гражданските организации на </a:t>
            </a:r>
            <a:r>
              <a:rPr lang="bg-BG" sz="7700" dirty="0" smtClean="0"/>
              <a:t>целевата територия;</a:t>
            </a:r>
            <a:endParaRPr lang="en-US" sz="7700" dirty="0"/>
          </a:p>
          <a:p>
            <a:pPr lvl="1" algn="just"/>
            <a:r>
              <a:rPr lang="bg-BG" sz="7700" dirty="0" smtClean="0"/>
              <a:t>Да </a:t>
            </a:r>
            <a:r>
              <a:rPr lang="bg-BG" sz="7700" dirty="0"/>
              <a:t>поемат задължението да регистрират организация с нестопанска цел в обществена полза по ЗЮЛНЦ и да разработят стратегия за водено от общностите местно развитие, базирана на характеристиките на подхода ЛИДЕР</a:t>
            </a:r>
            <a:r>
              <a:rPr lang="bg-BG" sz="7700" dirty="0" smtClean="0"/>
              <a:t>.</a:t>
            </a:r>
            <a:endParaRPr lang="bg-BG" sz="7700"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70148"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36512"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1412776"/>
            <a:ext cx="8229600" cy="1080120"/>
          </a:xfrm>
        </p:spPr>
        <p:txBody>
          <a:bodyPr>
            <a:noAutofit/>
          </a:bodyPr>
          <a:lstStyle/>
          <a:p>
            <a:pPr algn="ctr"/>
            <a:r>
              <a:rPr lang="en-US" sz="2000" b="1" u="sng" dirty="0" smtClean="0"/>
              <a:t/>
            </a:r>
            <a:br>
              <a:rPr lang="en-US" sz="2000" b="1" u="sng" dirty="0" smtClean="0"/>
            </a:br>
            <a:r>
              <a:rPr lang="bg-BG" sz="2000" b="1" u="sng" dirty="0" smtClean="0"/>
              <a:t>19.2 </a:t>
            </a:r>
            <a:r>
              <a:rPr lang="bg-BG" sz="2000" b="1" u="sng" dirty="0"/>
              <a:t>Под-мярка “Прилагане на операции в рамките на стратегии за водено от общностите местно развитие”</a:t>
            </a:r>
            <a:r>
              <a:rPr lang="bg-BG" sz="2000" dirty="0"/>
              <a:t/>
            </a:r>
            <a:br>
              <a:rPr lang="bg-BG" sz="2000" dirty="0"/>
            </a:br>
            <a:endParaRPr lang="bg-BG" sz="2000" dirty="0"/>
          </a:p>
        </p:txBody>
      </p:sp>
      <p:sp>
        <p:nvSpPr>
          <p:cNvPr id="3" name="Контейнер за съдържание 2"/>
          <p:cNvSpPr>
            <a:spLocks noGrp="1"/>
          </p:cNvSpPr>
          <p:nvPr>
            <p:ph sz="quarter" idx="1"/>
          </p:nvPr>
        </p:nvSpPr>
        <p:spPr>
          <a:xfrm>
            <a:off x="457200" y="2420888"/>
            <a:ext cx="8229600" cy="4104456"/>
          </a:xfrm>
        </p:spPr>
        <p:txBody>
          <a:bodyPr>
            <a:normAutofit fontScale="85000" lnSpcReduction="20000"/>
          </a:bodyPr>
          <a:lstStyle/>
          <a:p>
            <a:pPr marL="0" indent="0" algn="just">
              <a:buNone/>
            </a:pPr>
            <a:r>
              <a:rPr lang="bg-BG" b="1" i="1" dirty="0"/>
              <a:t>Допустими </a:t>
            </a:r>
            <a:r>
              <a:rPr lang="bg-BG" b="1" i="1" dirty="0" smtClean="0"/>
              <a:t>бенефициенти:</a:t>
            </a:r>
            <a:endParaRPr lang="bg-BG" i="1" dirty="0"/>
          </a:p>
          <a:p>
            <a:pPr lvl="1" algn="just"/>
            <a:r>
              <a:rPr lang="bg-BG" sz="2400" dirty="0" smtClean="0"/>
              <a:t>Местни инициативни групи (МИГ) и местни </a:t>
            </a:r>
            <a:r>
              <a:rPr lang="bg-BG" sz="2400" dirty="0"/>
              <a:t>заинтересовани лица с проекти към стратегията за водено от общностите местно развитие</a:t>
            </a:r>
            <a:r>
              <a:rPr lang="bg-BG" sz="2400" dirty="0" smtClean="0"/>
              <a:t>.</a:t>
            </a:r>
            <a:endParaRPr lang="bg-BG" dirty="0"/>
          </a:p>
          <a:p>
            <a:pPr marL="0" indent="0" algn="just">
              <a:buNone/>
            </a:pPr>
            <a:r>
              <a:rPr lang="bg-BG" b="1" i="1" dirty="0"/>
              <a:t>Условия за </a:t>
            </a:r>
            <a:r>
              <a:rPr lang="bg-BG" b="1" i="1" dirty="0" smtClean="0"/>
              <a:t>допустимост:</a:t>
            </a:r>
            <a:endParaRPr lang="bg-BG" i="1" dirty="0"/>
          </a:p>
          <a:p>
            <a:pPr lvl="1" algn="just"/>
            <a:r>
              <a:rPr lang="bg-BG" sz="2400" dirty="0"/>
              <a:t>Операциите трябва да са в съответствие с Регламент 1305 (EC) за ЕЗФРСР, а в случай на мерки от стратегията, които са извън обхвата на Регламент (EC) относно ЕЗФРСР, избраните дейности трябва да допринасят за постигането на приоритетите на ПРСР и на съответната стратегия за водено от общностите местно развитие;  </a:t>
            </a:r>
          </a:p>
          <a:p>
            <a:pPr lvl="1" algn="just"/>
            <a:r>
              <a:rPr lang="bg-BG" sz="2400" dirty="0"/>
              <a:t>Максималната стойност на допустимите разходи за един проект, подпомаган по стратегията за водено от общностите местно развитие не може да надвишава левовата равностойност на 200 000 евро.</a:t>
            </a:r>
          </a:p>
          <a:p>
            <a:endParaRPr lang="bg-BG"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sz="quarter" idx="1"/>
          </p:nvPr>
        </p:nvSpPr>
        <p:spPr>
          <a:xfrm>
            <a:off x="457200" y="2060848"/>
            <a:ext cx="8229600" cy="3168351"/>
          </a:xfrm>
        </p:spPr>
        <p:txBody>
          <a:bodyPr>
            <a:normAutofit/>
          </a:bodyPr>
          <a:lstStyle/>
          <a:p>
            <a:pPr marL="0" indent="0" algn="just">
              <a:buNone/>
            </a:pPr>
            <a:r>
              <a:rPr lang="bg-BG" sz="2000" b="1" i="1" dirty="0"/>
              <a:t>Допустими </a:t>
            </a:r>
            <a:r>
              <a:rPr lang="bg-BG" sz="2000" b="1" i="1" dirty="0" smtClean="0"/>
              <a:t>разходи:</a:t>
            </a:r>
            <a:endParaRPr lang="bg-BG" sz="2000" i="1" dirty="0"/>
          </a:p>
          <a:p>
            <a:pPr lvl="1" algn="just"/>
            <a:r>
              <a:rPr lang="bg-BG" sz="2000" dirty="0"/>
              <a:t>Инвестиционни разходи съгласно чл. 45 от Регламент 1305 за </a:t>
            </a:r>
            <a:r>
              <a:rPr lang="bg-BG" sz="2000" dirty="0" smtClean="0"/>
              <a:t>ЕЗФРСР;</a:t>
            </a:r>
            <a:endParaRPr lang="bg-BG" sz="2000" dirty="0"/>
          </a:p>
          <a:p>
            <a:pPr lvl="1" algn="just"/>
            <a:r>
              <a:rPr lang="bg-BG" sz="2000" dirty="0" smtClean="0"/>
              <a:t>Всякакви </a:t>
            </a:r>
            <a:r>
              <a:rPr lang="bg-BG" sz="2000" dirty="0"/>
              <a:t>други разходи, свързани с операции, допустими съгласно разпоредбите на Регламент 1305 за ЕЗФРСР и приоритетите на стратегията за водено от общностите местно развитие и ЛИДЕР.</a:t>
            </a:r>
          </a:p>
          <a:p>
            <a:endParaRPr lang="bg-BG"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1484784"/>
            <a:ext cx="8229600" cy="648072"/>
          </a:xfrm>
        </p:spPr>
        <p:txBody>
          <a:bodyPr>
            <a:noAutofit/>
          </a:bodyPr>
          <a:lstStyle/>
          <a:p>
            <a:pPr algn="ctr"/>
            <a:r>
              <a:rPr lang="en-US" sz="1800" b="1" u="sng" dirty="0" smtClean="0"/>
              <a:t/>
            </a:r>
            <a:br>
              <a:rPr lang="en-US" sz="1800" b="1" u="sng" dirty="0" smtClean="0"/>
            </a:br>
            <a:r>
              <a:rPr lang="bg-BG" sz="1800" b="1" u="sng" dirty="0" smtClean="0"/>
              <a:t>19.3 </a:t>
            </a:r>
            <a:r>
              <a:rPr lang="bg-BG" sz="1800" b="1" u="sng" dirty="0"/>
              <a:t>Под-мярка “Подготовка и изпълнение на дейности за сътрудничество на местни групи за действие</a:t>
            </a:r>
            <a:r>
              <a:rPr lang="bg-BG" sz="1800" b="1" u="sng" dirty="0" smtClean="0"/>
              <a:t>”</a:t>
            </a:r>
            <a:endParaRPr lang="bg-BG" sz="1800" dirty="0"/>
          </a:p>
        </p:txBody>
      </p:sp>
      <p:sp>
        <p:nvSpPr>
          <p:cNvPr id="3" name="Контейнер за съдържание 2"/>
          <p:cNvSpPr>
            <a:spLocks noGrp="1"/>
          </p:cNvSpPr>
          <p:nvPr>
            <p:ph sz="quarter" idx="1"/>
          </p:nvPr>
        </p:nvSpPr>
        <p:spPr>
          <a:xfrm>
            <a:off x="457200" y="2204864"/>
            <a:ext cx="8229600" cy="4104456"/>
          </a:xfrm>
        </p:spPr>
        <p:txBody>
          <a:bodyPr>
            <a:normAutofit fontScale="25000" lnSpcReduction="20000"/>
          </a:bodyPr>
          <a:lstStyle/>
          <a:p>
            <a:pPr marL="0" indent="0" algn="just">
              <a:buNone/>
            </a:pPr>
            <a:r>
              <a:rPr lang="bg-BG" sz="8000" b="1" i="1" dirty="0"/>
              <a:t>Допустими </a:t>
            </a:r>
            <a:r>
              <a:rPr lang="bg-BG" sz="8000" b="1" i="1" dirty="0" smtClean="0"/>
              <a:t>бенефициенти:</a:t>
            </a:r>
            <a:endParaRPr lang="bg-BG" sz="8000" i="1" dirty="0"/>
          </a:p>
          <a:p>
            <a:pPr lvl="1" algn="just">
              <a:buFont typeface="Arial" panose="020B0604020202020204" pitchFamily="34" charset="0"/>
              <a:buChar char="•"/>
            </a:pPr>
            <a:r>
              <a:rPr lang="bg-BG" sz="7600" dirty="0" smtClean="0"/>
              <a:t>Местни инициативни групи, </a:t>
            </a:r>
            <a:r>
              <a:rPr lang="bg-BG" sz="7600" dirty="0"/>
              <a:t>одобрени от Управляващия орган</a:t>
            </a:r>
          </a:p>
          <a:p>
            <a:pPr marL="0" indent="0" algn="just">
              <a:buNone/>
            </a:pPr>
            <a:r>
              <a:rPr lang="bg-BG" sz="8000" b="1" i="1" dirty="0"/>
              <a:t>Вид на </a:t>
            </a:r>
            <a:r>
              <a:rPr lang="bg-BG" sz="8000" b="1" i="1" dirty="0" smtClean="0"/>
              <a:t>операциите:</a:t>
            </a:r>
            <a:endParaRPr lang="bg-BG" sz="8000" i="1" dirty="0"/>
          </a:p>
          <a:p>
            <a:pPr lvl="1" algn="just"/>
            <a:r>
              <a:rPr lang="bg-BG" sz="7600" dirty="0"/>
              <a:t>Проекти за техническа </a:t>
            </a:r>
            <a:r>
              <a:rPr lang="bg-BG" sz="7600" dirty="0" smtClean="0"/>
              <a:t>помощ;</a:t>
            </a:r>
          </a:p>
          <a:p>
            <a:pPr lvl="1" algn="just"/>
            <a:r>
              <a:rPr lang="bg-BG" sz="7600" dirty="0" smtClean="0"/>
              <a:t>Проекти </a:t>
            </a:r>
            <a:r>
              <a:rPr lang="bg-BG" sz="7600" dirty="0"/>
              <a:t>за сътрудничество (</a:t>
            </a:r>
            <a:r>
              <a:rPr lang="bg-BG" sz="7600" dirty="0" err="1"/>
              <a:t>междутериториално</a:t>
            </a:r>
            <a:r>
              <a:rPr lang="bg-BG" sz="7600" dirty="0"/>
              <a:t> и </a:t>
            </a:r>
            <a:r>
              <a:rPr lang="bg-BG" sz="7600" dirty="0" smtClean="0"/>
              <a:t>транснационално</a:t>
            </a:r>
            <a:r>
              <a:rPr lang="en-US" sz="7600" dirty="0" smtClean="0"/>
              <a:t>)</a:t>
            </a:r>
            <a:endParaRPr lang="bg-BG" sz="7600" dirty="0" smtClean="0"/>
          </a:p>
          <a:p>
            <a:pPr marL="0" indent="0" algn="just">
              <a:buNone/>
            </a:pPr>
            <a:r>
              <a:rPr lang="bg-BG" sz="8000" b="1" i="1" dirty="0"/>
              <a:t>Условия за </a:t>
            </a:r>
            <a:r>
              <a:rPr lang="bg-BG" sz="8000" b="1" i="1" dirty="0" smtClean="0"/>
              <a:t>допустимост:</a:t>
            </a:r>
            <a:endParaRPr lang="bg-BG" sz="8000" i="1" dirty="0"/>
          </a:p>
          <a:p>
            <a:pPr lvl="1" algn="just"/>
            <a:r>
              <a:rPr lang="bg-BG" sz="7600" dirty="0"/>
              <a:t>Проектите трябва да целят развитието на територии, покрити от стратегии на местни групи за </a:t>
            </a:r>
            <a:r>
              <a:rPr lang="bg-BG" sz="7600" dirty="0" smtClean="0"/>
              <a:t>действие;</a:t>
            </a:r>
          </a:p>
          <a:p>
            <a:pPr lvl="1" algn="just"/>
            <a:r>
              <a:rPr lang="bg-BG" sz="7600" dirty="0" smtClean="0"/>
              <a:t>Да </a:t>
            </a:r>
            <a:r>
              <a:rPr lang="bg-BG" sz="7600" dirty="0"/>
              <a:t>съответстват на и да допринасят за постигане целите и приоритетите на стратегиите за водено от общностите местно развитие на съответните групи и ПРСР;</a:t>
            </a:r>
          </a:p>
          <a:p>
            <a:pPr lvl="1" algn="just"/>
            <a:r>
              <a:rPr lang="bg-BG" sz="7600" dirty="0"/>
              <a:t>Партньорите по проекта да участват в подготовката и прилагането му и да притежават капацитет за неговото изпълнение.</a:t>
            </a:r>
          </a:p>
          <a:p>
            <a:pPr lvl="1" algn="just"/>
            <a:endParaRPr lang="bg-BG" sz="2000"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sz="quarter" idx="1"/>
          </p:nvPr>
        </p:nvSpPr>
        <p:spPr>
          <a:xfrm>
            <a:off x="467544" y="1916832"/>
            <a:ext cx="7848872" cy="3773016"/>
          </a:xfrm>
        </p:spPr>
        <p:txBody>
          <a:bodyPr>
            <a:normAutofit fontScale="92500" lnSpcReduction="10000"/>
          </a:bodyPr>
          <a:lstStyle/>
          <a:p>
            <a:pPr marL="0" indent="0" algn="just">
              <a:buNone/>
            </a:pPr>
            <a:r>
              <a:rPr lang="bg-BG" b="1" i="1" dirty="0"/>
              <a:t>Допустими </a:t>
            </a:r>
            <a:r>
              <a:rPr lang="bg-BG" b="1" i="1" dirty="0" smtClean="0"/>
              <a:t>разходи:</a:t>
            </a:r>
            <a:endParaRPr lang="bg-BG" i="1" dirty="0"/>
          </a:p>
          <a:p>
            <a:pPr lvl="1" algn="just"/>
            <a:r>
              <a:rPr lang="bg-BG" dirty="0"/>
              <a:t>Разходи за техническа помощ за подготвителни дейности по проекти за </a:t>
            </a:r>
            <a:r>
              <a:rPr lang="bg-BG" dirty="0" err="1"/>
              <a:t>междутериториално</a:t>
            </a:r>
            <a:r>
              <a:rPr lang="bg-BG" dirty="0"/>
              <a:t> и транснационално сътрудничество – разходи за срещи с потенциални партньори, организиране на мероприятия и разработване на проект;</a:t>
            </a:r>
          </a:p>
          <a:p>
            <a:pPr lvl="1" algn="just"/>
            <a:r>
              <a:rPr lang="bg-BG" dirty="0"/>
              <a:t>Разходи за сътрудничество в рамките на Република България (вътрешно-териториално сътрудничество) или проекти за сътрудничество между територии в две или повече държави членки или с територии в трети държави (транснационално сътрудничество) – разработване на съвместен продукт/услуга, изследвания и пазарни проучвания, маркетинг и др.</a:t>
            </a:r>
          </a:p>
          <a:p>
            <a:endParaRPr lang="bg-BG"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1700808"/>
            <a:ext cx="8229600" cy="936104"/>
          </a:xfrm>
        </p:spPr>
        <p:txBody>
          <a:bodyPr>
            <a:normAutofit fontScale="90000"/>
          </a:bodyPr>
          <a:lstStyle/>
          <a:p>
            <a:pPr algn="ctr"/>
            <a:r>
              <a:rPr lang="bg-BG" sz="3600" dirty="0" smtClean="0"/>
              <a:t/>
            </a:r>
            <a:br>
              <a:rPr lang="bg-BG" sz="3600" dirty="0" smtClean="0"/>
            </a:br>
            <a:r>
              <a:rPr lang="bg-BG" sz="3600" dirty="0" smtClean="0"/>
              <a:t/>
            </a:r>
            <a:br>
              <a:rPr lang="bg-BG" sz="3600" dirty="0" smtClean="0"/>
            </a:br>
            <a:r>
              <a:rPr lang="bg-BG" sz="3600" dirty="0"/>
              <a:t/>
            </a:r>
            <a:br>
              <a:rPr lang="bg-BG" sz="3600" dirty="0"/>
            </a:br>
            <a:endParaRPr lang="bg-BG" dirty="0"/>
          </a:p>
        </p:txBody>
      </p:sp>
      <p:sp>
        <p:nvSpPr>
          <p:cNvPr id="3" name="Контейнер за съдържание 2"/>
          <p:cNvSpPr>
            <a:spLocks noGrp="1"/>
          </p:cNvSpPr>
          <p:nvPr>
            <p:ph sz="quarter" idx="1"/>
          </p:nvPr>
        </p:nvSpPr>
        <p:spPr>
          <a:xfrm>
            <a:off x="457200" y="1700808"/>
            <a:ext cx="8229600" cy="4536504"/>
          </a:xfrm>
        </p:spPr>
        <p:txBody>
          <a:bodyPr>
            <a:noAutofit/>
          </a:bodyPr>
          <a:lstStyle/>
          <a:p>
            <a:pPr marL="0" indent="0" algn="just">
              <a:buNone/>
            </a:pPr>
            <a:r>
              <a:rPr lang="bg-BG" sz="2000" dirty="0" smtClean="0"/>
              <a:t>	През </a:t>
            </a:r>
            <a:r>
              <a:rPr lang="bg-BG" sz="2000" dirty="0"/>
              <a:t>последните 20 години подходът LEADER, финансиран от Европейския земеделски фонд за развитие на селските райони, помогна на местните общности от селските райони да оценят, развият в дългосрочен аспект и надградят потенциала на своя местен район. </a:t>
            </a:r>
            <a:r>
              <a:rPr lang="bg-BG" sz="2000" dirty="0" smtClean="0"/>
              <a:t>Подходът </a:t>
            </a:r>
            <a:r>
              <a:rPr lang="bg-BG" sz="2000" dirty="0"/>
              <a:t>LEADER  се доказа като ефективен и ефикасен инструмент за изпълнение на политиките за развитие. Подходът LEADER, който в по-старите страни - членки на ЕС се прилага от 1991г. </a:t>
            </a:r>
            <a:endParaRPr lang="bg-BG" sz="2000" dirty="0" smtClean="0"/>
          </a:p>
          <a:p>
            <a:pPr marL="0" indent="0" algn="just">
              <a:buNone/>
            </a:pPr>
            <a:r>
              <a:rPr lang="bg-BG" sz="2000" dirty="0"/>
              <a:t>	</a:t>
            </a:r>
            <a:r>
              <a:rPr lang="bg-BG" sz="2000" dirty="0" smtClean="0"/>
              <a:t>През </a:t>
            </a:r>
            <a:r>
              <a:rPr lang="bg-BG" sz="2000" dirty="0"/>
              <a:t>периода 2007-2013 г. България за пръв път използва средства от Европейския земеделски фонд за развитие на селските райони (ЕЗФРСР) за целите на подпомагане на  подхода ЛИДЕР. Неговото прилагане се характеризира с висока степен на обществен интерес. </a:t>
            </a:r>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1556792"/>
            <a:ext cx="8229600" cy="504056"/>
          </a:xfrm>
        </p:spPr>
        <p:txBody>
          <a:bodyPr>
            <a:noAutofit/>
          </a:bodyPr>
          <a:lstStyle/>
          <a:p>
            <a:pPr algn="ctr"/>
            <a:r>
              <a:rPr lang="bg-BG" sz="2400" b="1" u="sng" dirty="0" smtClean="0"/>
              <a:t/>
            </a:r>
            <a:br>
              <a:rPr lang="bg-BG" sz="2400" b="1" u="sng" dirty="0" smtClean="0"/>
            </a:br>
            <a:r>
              <a:rPr lang="bg-BG" sz="2000" b="1" u="sng" dirty="0" smtClean="0"/>
              <a:t>19.4 </a:t>
            </a:r>
            <a:r>
              <a:rPr lang="bg-BG" sz="2000" b="1" u="sng" dirty="0"/>
              <a:t>Под-мярка “Текущи разходи и популяризиране на стратегия за водено от общностите местно развитие</a:t>
            </a:r>
            <a:r>
              <a:rPr lang="bg-BG" sz="2000" b="1" u="sng" dirty="0" smtClean="0"/>
              <a:t>”</a:t>
            </a:r>
            <a:endParaRPr lang="bg-BG" sz="2400" dirty="0"/>
          </a:p>
        </p:txBody>
      </p:sp>
      <p:sp>
        <p:nvSpPr>
          <p:cNvPr id="3" name="Контейнер за съдържание 2"/>
          <p:cNvSpPr>
            <a:spLocks noGrp="1"/>
          </p:cNvSpPr>
          <p:nvPr>
            <p:ph sz="quarter" idx="1"/>
          </p:nvPr>
        </p:nvSpPr>
        <p:spPr>
          <a:xfrm>
            <a:off x="457200" y="2204864"/>
            <a:ext cx="8229600" cy="4320480"/>
          </a:xfrm>
        </p:spPr>
        <p:txBody>
          <a:bodyPr>
            <a:normAutofit/>
          </a:bodyPr>
          <a:lstStyle/>
          <a:p>
            <a:pPr marL="0" indent="0" algn="just">
              <a:buNone/>
            </a:pPr>
            <a:r>
              <a:rPr lang="bg-BG" sz="2000" b="1" i="1" dirty="0" smtClean="0"/>
              <a:t>Вид на операцията:</a:t>
            </a:r>
          </a:p>
          <a:p>
            <a:pPr lvl="1"/>
            <a:r>
              <a:rPr lang="bg-BG" sz="1800" dirty="0"/>
              <a:t>Текущи </a:t>
            </a:r>
            <a:r>
              <a:rPr lang="bg-BG" sz="1800" dirty="0" smtClean="0"/>
              <a:t>разходи</a:t>
            </a:r>
          </a:p>
          <a:p>
            <a:pPr lvl="1"/>
            <a:r>
              <a:rPr lang="bg-BG" sz="1800" dirty="0" smtClean="0"/>
              <a:t>Популяризиране </a:t>
            </a:r>
            <a:r>
              <a:rPr lang="bg-BG" sz="1800" dirty="0"/>
              <a:t>на стратегия за водено от общностите местно </a:t>
            </a:r>
            <a:r>
              <a:rPr lang="bg-BG" sz="1800" dirty="0" smtClean="0"/>
              <a:t>развитие</a:t>
            </a:r>
            <a:endParaRPr lang="bg-BG" sz="2000" b="1" i="1" dirty="0"/>
          </a:p>
          <a:p>
            <a:pPr marL="0" indent="0" algn="just">
              <a:buNone/>
            </a:pPr>
            <a:r>
              <a:rPr lang="bg-BG" sz="2000" b="1" i="1" dirty="0" smtClean="0"/>
              <a:t>Допустими </a:t>
            </a:r>
            <a:r>
              <a:rPr lang="bg-BG" sz="2000" b="1" i="1" dirty="0"/>
              <a:t>бенефициенти</a:t>
            </a:r>
            <a:endParaRPr lang="bg-BG" sz="2000" i="1" dirty="0"/>
          </a:p>
          <a:p>
            <a:pPr lvl="1" algn="just"/>
            <a:r>
              <a:rPr lang="bg-BG" sz="1800" dirty="0"/>
              <a:t>Местни групи за действие, одобрени от Управляващия орган и изпълняващи стратегии за водено от общностите местно развитие.</a:t>
            </a:r>
          </a:p>
          <a:p>
            <a:pPr marL="0" indent="0" algn="just">
              <a:buNone/>
            </a:pPr>
            <a:r>
              <a:rPr lang="bg-BG" sz="2000" b="1" i="1" dirty="0"/>
              <a:t>Условия за допустимост</a:t>
            </a:r>
            <a:endParaRPr lang="bg-BG" sz="2000" i="1" dirty="0"/>
          </a:p>
          <a:p>
            <a:pPr lvl="1" algn="just"/>
            <a:r>
              <a:rPr lang="bg-BG" sz="1800" dirty="0"/>
              <a:t>Одобрение по под-мярка “Прилагане на операции в рамките на стратегии за водено от общностите местно развитие</a:t>
            </a:r>
            <a:r>
              <a:rPr lang="bg-BG" sz="1800" dirty="0" smtClean="0"/>
              <a:t>”.</a:t>
            </a:r>
            <a:endParaRPr lang="bg-BG" sz="1800"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sz="quarter" idx="1"/>
          </p:nvPr>
        </p:nvSpPr>
        <p:spPr>
          <a:xfrm>
            <a:off x="457200" y="1700808"/>
            <a:ext cx="8229600" cy="4176463"/>
          </a:xfrm>
        </p:spPr>
        <p:txBody>
          <a:bodyPr>
            <a:normAutofit/>
          </a:bodyPr>
          <a:lstStyle/>
          <a:p>
            <a:pPr marL="0" indent="0" algn="just">
              <a:buNone/>
            </a:pPr>
            <a:r>
              <a:rPr lang="bg-BG" sz="2200" b="1" i="1" dirty="0" smtClean="0"/>
              <a:t>Допустими разходи:</a:t>
            </a:r>
            <a:endParaRPr lang="bg-BG" sz="2200" i="1" dirty="0"/>
          </a:p>
          <a:p>
            <a:pPr lvl="1" algn="just"/>
            <a:r>
              <a:rPr lang="bg-BG" sz="1800" dirty="0"/>
              <a:t>Текущи разходи, свързани с управлението при прилагането на стратегията - оперативни разходи, </a:t>
            </a:r>
            <a:r>
              <a:rPr lang="bg-BG" sz="1800" dirty="0" err="1"/>
              <a:t>разходи</a:t>
            </a:r>
            <a:r>
              <a:rPr lang="bg-BG" sz="1800" dirty="0"/>
              <a:t> за персонал, разходи за обучение, разходи за връзки с обществеността, финансови разходи, както и такива, свързани с мониторинг и оценка на стратегията;</a:t>
            </a:r>
          </a:p>
          <a:p>
            <a:pPr lvl="1" algn="just"/>
            <a:r>
              <a:rPr lang="bg-BG" sz="1800" dirty="0"/>
              <a:t>Разходи за популяризиране на стратегия за водено от общностите местно развитие с цел подпомагане обмена на информация между заинтересованите страни, популяризиране на стратегията и съдействие на потенциалните бенефициенти при разработването на операции и подготовката на заявления</a:t>
            </a:r>
            <a:r>
              <a:rPr lang="bg-BG" sz="1800" dirty="0" smtClean="0"/>
              <a:t>.</a:t>
            </a:r>
            <a:endParaRPr lang="bg-BG" sz="1800"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1124744"/>
            <a:ext cx="8147248" cy="292894"/>
          </a:xfrm>
        </p:spPr>
        <p:txBody>
          <a:bodyPr>
            <a:normAutofit/>
          </a:bodyPr>
          <a:lstStyle/>
          <a:p>
            <a:pPr lvl="0" algn="ctr" fontAlgn="base">
              <a:spcAft>
                <a:spcPct val="0"/>
              </a:spcAft>
              <a:tabLst>
                <a:tab pos="2174875" algn="r"/>
              </a:tabLst>
            </a:pPr>
            <a:r>
              <a:rPr lang="bg-BG" sz="1000" b="1" cap="none" dirty="0">
                <a:solidFill>
                  <a:prstClr val="black"/>
                </a:solidFill>
                <a:latin typeface="Arial" pitchFamily="34" charset="0"/>
                <a:ea typeface="Times New Roman" pitchFamily="18" charset="0"/>
                <a:cs typeface="+mn-cs"/>
              </a:rPr>
              <a:t>"Европейският земеделски фонд за развитие на селските райони: Европа инвестира в селските райони</a:t>
            </a:r>
            <a:r>
              <a:rPr lang="bg-BG" sz="1000" b="1" cap="none" dirty="0" smtClean="0">
                <a:solidFill>
                  <a:prstClr val="black"/>
                </a:solidFill>
                <a:latin typeface="Arial" pitchFamily="34" charset="0"/>
                <a:ea typeface="Times New Roman" pitchFamily="18" charset="0"/>
                <a:cs typeface="+mn-cs"/>
              </a:rPr>
              <a:t>"</a:t>
            </a:r>
            <a:endParaRPr lang="bg-BG" dirty="0"/>
          </a:p>
        </p:txBody>
      </p:sp>
      <p:sp>
        <p:nvSpPr>
          <p:cNvPr id="3" name="Контейнер за съдържание 2"/>
          <p:cNvSpPr>
            <a:spLocks noGrp="1"/>
          </p:cNvSpPr>
          <p:nvPr>
            <p:ph sz="quarter" idx="1"/>
          </p:nvPr>
        </p:nvSpPr>
        <p:spPr/>
        <p:txBody>
          <a:bodyPr/>
          <a:lstStyle/>
          <a:p>
            <a:pPr marL="0" indent="0" algn="ctr">
              <a:buNone/>
            </a:pPr>
            <a:r>
              <a:rPr lang="bg-BG" b="1" dirty="0"/>
              <a:t>Бюджет на СМР в милиони евро</a:t>
            </a:r>
          </a:p>
          <a:p>
            <a:endParaRPr lang="bg-BG" dirty="0"/>
          </a:p>
        </p:txBody>
      </p:sp>
      <p:pic>
        <p:nvPicPr>
          <p:cNvPr id="4" name="Picture 3"/>
          <p:cNvPicPr>
            <a:picLocks noChangeAspect="1" noChangeArrowheads="1"/>
          </p:cNvPicPr>
          <p:nvPr/>
        </p:nvPicPr>
        <p:blipFill>
          <a:blip r:embed="rId2" cstate="print"/>
          <a:srcRect b="10378"/>
          <a:stretch>
            <a:fillRect/>
          </a:stretch>
        </p:blipFill>
        <p:spPr bwMode="auto">
          <a:xfrm>
            <a:off x="633636" y="188640"/>
            <a:ext cx="1562100" cy="647700"/>
          </a:xfrm>
          <a:prstGeom prst="rect">
            <a:avLst/>
          </a:prstGeom>
          <a:noFill/>
          <a:ln w="9525">
            <a:noFill/>
            <a:miter lim="800000"/>
            <a:headEnd/>
            <a:tailEnd/>
          </a:ln>
        </p:spPr>
      </p:pic>
      <p:pic>
        <p:nvPicPr>
          <p:cNvPr id="5" name="Картина 1"/>
          <p:cNvPicPr>
            <a:picLocks noChangeArrowheads="1"/>
          </p:cNvPicPr>
          <p:nvPr/>
        </p:nvPicPr>
        <p:blipFill>
          <a:blip r:embed="rId3" cstate="print"/>
          <a:srcRect/>
          <a:stretch>
            <a:fillRect/>
          </a:stretch>
        </p:blipFill>
        <p:spPr bwMode="auto">
          <a:xfrm>
            <a:off x="4032448" y="188641"/>
            <a:ext cx="772209" cy="643508"/>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grpSp>
        <p:nvGrpSpPr>
          <p:cNvPr id="7" name="Group 2"/>
          <p:cNvGrpSpPr/>
          <p:nvPr/>
        </p:nvGrpSpPr>
        <p:grpSpPr>
          <a:xfrm>
            <a:off x="1887712" y="2204865"/>
            <a:ext cx="5276576" cy="3818690"/>
            <a:chOff x="1887712" y="1704692"/>
            <a:chExt cx="4981845" cy="4888775"/>
          </a:xfrm>
        </p:grpSpPr>
        <p:sp>
          <p:nvSpPr>
            <p:cNvPr id="8" name="Freeform 3"/>
            <p:cNvSpPr/>
            <p:nvPr/>
          </p:nvSpPr>
          <p:spPr>
            <a:xfrm>
              <a:off x="3673228" y="3537940"/>
              <a:ext cx="1410813" cy="1410813"/>
            </a:xfrm>
            <a:custGeom>
              <a:avLst/>
              <a:gdLst>
                <a:gd name="connsiteX0" fmla="*/ 0 w 1410813"/>
                <a:gd name="connsiteY0" fmla="*/ 705407 h 1410813"/>
                <a:gd name="connsiteX1" fmla="*/ 705407 w 1410813"/>
                <a:gd name="connsiteY1" fmla="*/ 0 h 1410813"/>
                <a:gd name="connsiteX2" fmla="*/ 1410814 w 1410813"/>
                <a:gd name="connsiteY2" fmla="*/ 705407 h 1410813"/>
                <a:gd name="connsiteX3" fmla="*/ 705407 w 1410813"/>
                <a:gd name="connsiteY3" fmla="*/ 1410814 h 1410813"/>
                <a:gd name="connsiteX4" fmla="*/ 0 w 1410813"/>
                <a:gd name="connsiteY4" fmla="*/ 705407 h 141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813" h="1410813">
                  <a:moveTo>
                    <a:pt x="0" y="705407"/>
                  </a:moveTo>
                  <a:cubicBezTo>
                    <a:pt x="0" y="315821"/>
                    <a:pt x="315821" y="0"/>
                    <a:pt x="705407" y="0"/>
                  </a:cubicBezTo>
                  <a:cubicBezTo>
                    <a:pt x="1094993" y="0"/>
                    <a:pt x="1410814" y="315821"/>
                    <a:pt x="1410814" y="705407"/>
                  </a:cubicBezTo>
                  <a:cubicBezTo>
                    <a:pt x="1410814" y="1094993"/>
                    <a:pt x="1094993" y="1410814"/>
                    <a:pt x="705407" y="1410814"/>
                  </a:cubicBezTo>
                  <a:cubicBezTo>
                    <a:pt x="315821" y="1410814"/>
                    <a:pt x="0" y="1094993"/>
                    <a:pt x="0" y="70540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849" tIns="221849" rIns="221849" bIns="221849" numCol="1" spcCol="1270" anchor="ctr" anchorCtr="0">
              <a:noAutofit/>
            </a:bodyPr>
            <a:lstStyle/>
            <a:p>
              <a:pPr lvl="0" algn="ctr" defTabSz="533400">
                <a:lnSpc>
                  <a:spcPct val="90000"/>
                </a:lnSpc>
                <a:spcBef>
                  <a:spcPct val="0"/>
                </a:spcBef>
                <a:spcAft>
                  <a:spcPct val="35000"/>
                </a:spcAft>
              </a:pPr>
              <a:r>
                <a:rPr lang="bg-BG" sz="1200" b="1" kern="1200" dirty="0" smtClean="0"/>
                <a:t>СМР </a:t>
              </a:r>
            </a:p>
            <a:p>
              <a:pPr lvl="0" algn="ctr" defTabSz="533400">
                <a:lnSpc>
                  <a:spcPct val="90000"/>
                </a:lnSpc>
                <a:spcBef>
                  <a:spcPct val="0"/>
                </a:spcBef>
                <a:spcAft>
                  <a:spcPct val="35000"/>
                </a:spcAft>
              </a:pPr>
              <a:r>
                <a:rPr lang="bg-BG" sz="1200" b="1" kern="1200" dirty="0" smtClean="0"/>
                <a:t>до 6 млн. евро</a:t>
              </a:r>
            </a:p>
            <a:p>
              <a:pPr lvl="0" algn="ctr" defTabSz="533400">
                <a:lnSpc>
                  <a:spcPct val="90000"/>
                </a:lnSpc>
                <a:spcBef>
                  <a:spcPct val="0"/>
                </a:spcBef>
                <a:spcAft>
                  <a:spcPct val="35000"/>
                </a:spcAft>
              </a:pPr>
              <a:r>
                <a:rPr lang="bg-BG" sz="2000" b="1" kern="1200" dirty="0" smtClean="0"/>
                <a:t>?</a:t>
              </a:r>
              <a:endParaRPr lang="bg-BG" sz="2000" b="1" kern="1200" dirty="0"/>
            </a:p>
          </p:txBody>
        </p:sp>
        <p:sp>
          <p:nvSpPr>
            <p:cNvPr id="9" name="Freeform 4"/>
            <p:cNvSpPr/>
            <p:nvPr/>
          </p:nvSpPr>
          <p:spPr>
            <a:xfrm rot="16200000">
              <a:off x="4229303" y="3024796"/>
              <a:ext cx="298663" cy="479676"/>
            </a:xfrm>
            <a:custGeom>
              <a:avLst/>
              <a:gdLst>
                <a:gd name="connsiteX0" fmla="*/ 0 w 298663"/>
                <a:gd name="connsiteY0" fmla="*/ 239838 h 479676"/>
                <a:gd name="connsiteX1" fmla="*/ 149332 w 298663"/>
                <a:gd name="connsiteY1" fmla="*/ 0 h 479676"/>
                <a:gd name="connsiteX2" fmla="*/ 149332 w 298663"/>
                <a:gd name="connsiteY2" fmla="*/ 119919 h 479676"/>
                <a:gd name="connsiteX3" fmla="*/ 298663 w 298663"/>
                <a:gd name="connsiteY3" fmla="*/ 119919 h 479676"/>
                <a:gd name="connsiteX4" fmla="*/ 298663 w 298663"/>
                <a:gd name="connsiteY4" fmla="*/ 359757 h 479676"/>
                <a:gd name="connsiteX5" fmla="*/ 149332 w 298663"/>
                <a:gd name="connsiteY5" fmla="*/ 359757 h 479676"/>
                <a:gd name="connsiteX6" fmla="*/ 149332 w 298663"/>
                <a:gd name="connsiteY6" fmla="*/ 479676 h 479676"/>
                <a:gd name="connsiteX7" fmla="*/ 0 w 298663"/>
                <a:gd name="connsiteY7" fmla="*/ 239838 h 4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3" h="479676">
                  <a:moveTo>
                    <a:pt x="0" y="239838"/>
                  </a:moveTo>
                  <a:lnTo>
                    <a:pt x="149332" y="0"/>
                  </a:lnTo>
                  <a:lnTo>
                    <a:pt x="149332" y="119919"/>
                  </a:lnTo>
                  <a:lnTo>
                    <a:pt x="298663" y="119919"/>
                  </a:lnTo>
                  <a:lnTo>
                    <a:pt x="298663" y="359757"/>
                  </a:lnTo>
                  <a:lnTo>
                    <a:pt x="149332" y="359757"/>
                  </a:lnTo>
                  <a:lnTo>
                    <a:pt x="149332" y="479676"/>
                  </a:lnTo>
                  <a:lnTo>
                    <a:pt x="0" y="239838"/>
                  </a:lnTo>
                  <a:close/>
                </a:path>
              </a:pathLst>
            </a:custGeom>
            <a:solidFill>
              <a:schemeClr val="accent2">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95936" rIns="89599" bIns="95934" numCol="1" spcCol="1270" anchor="ctr" anchorCtr="0">
              <a:noAutofit/>
            </a:bodyPr>
            <a:lstStyle/>
            <a:p>
              <a:pPr lvl="0" algn="ctr" defTabSz="666750">
                <a:lnSpc>
                  <a:spcPct val="90000"/>
                </a:lnSpc>
                <a:spcBef>
                  <a:spcPct val="0"/>
                </a:spcBef>
                <a:spcAft>
                  <a:spcPct val="35000"/>
                </a:spcAft>
              </a:pPr>
              <a:endParaRPr lang="bg-BG" sz="1500" kern="1200"/>
            </a:p>
          </p:txBody>
        </p:sp>
        <p:sp>
          <p:nvSpPr>
            <p:cNvPr id="10" name="Freeform 5"/>
            <p:cNvSpPr/>
            <p:nvPr/>
          </p:nvSpPr>
          <p:spPr>
            <a:xfrm>
              <a:off x="3743768" y="1704692"/>
              <a:ext cx="1269732" cy="1269732"/>
            </a:xfrm>
            <a:custGeom>
              <a:avLst/>
              <a:gdLst>
                <a:gd name="connsiteX0" fmla="*/ 0 w 1269732"/>
                <a:gd name="connsiteY0" fmla="*/ 634866 h 1269732"/>
                <a:gd name="connsiteX1" fmla="*/ 634866 w 1269732"/>
                <a:gd name="connsiteY1" fmla="*/ 0 h 1269732"/>
                <a:gd name="connsiteX2" fmla="*/ 1269732 w 1269732"/>
                <a:gd name="connsiteY2" fmla="*/ 634866 h 1269732"/>
                <a:gd name="connsiteX3" fmla="*/ 634866 w 1269732"/>
                <a:gd name="connsiteY3" fmla="*/ 1269732 h 1269732"/>
                <a:gd name="connsiteX4" fmla="*/ 0 w 1269732"/>
                <a:gd name="connsiteY4" fmla="*/ 634866 h 12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732" h="1269732">
                  <a:moveTo>
                    <a:pt x="0" y="634866"/>
                  </a:moveTo>
                  <a:cubicBezTo>
                    <a:pt x="0" y="284239"/>
                    <a:pt x="284239" y="0"/>
                    <a:pt x="634866" y="0"/>
                  </a:cubicBezTo>
                  <a:cubicBezTo>
                    <a:pt x="985493" y="0"/>
                    <a:pt x="1269732" y="284239"/>
                    <a:pt x="1269732" y="634866"/>
                  </a:cubicBezTo>
                  <a:cubicBezTo>
                    <a:pt x="1269732" y="985493"/>
                    <a:pt x="985493" y="1269732"/>
                    <a:pt x="634866" y="1269732"/>
                  </a:cubicBezTo>
                  <a:cubicBezTo>
                    <a:pt x="284239" y="1269732"/>
                    <a:pt x="0" y="985493"/>
                    <a:pt x="0" y="6348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88" tIns="201188" rIns="201188" bIns="201188" numCol="1" spcCol="1270" anchor="ctr" anchorCtr="0">
              <a:noAutofit/>
            </a:bodyPr>
            <a:lstStyle/>
            <a:p>
              <a:pPr lvl="0" algn="ctr" defTabSz="533400">
                <a:lnSpc>
                  <a:spcPct val="90000"/>
                </a:lnSpc>
                <a:spcBef>
                  <a:spcPct val="0"/>
                </a:spcBef>
                <a:spcAft>
                  <a:spcPct val="35000"/>
                </a:spcAft>
              </a:pPr>
              <a:r>
                <a:rPr lang="bg-BG" sz="1200" b="1" kern="1200" dirty="0" smtClean="0"/>
                <a:t>Управление ЕЗФРСР</a:t>
              </a:r>
              <a:endParaRPr lang="bg-BG" sz="1200" b="1" kern="1200" dirty="0"/>
            </a:p>
          </p:txBody>
        </p:sp>
        <p:sp>
          <p:nvSpPr>
            <p:cNvPr id="11" name="Freeform 6"/>
            <p:cNvSpPr/>
            <p:nvPr/>
          </p:nvSpPr>
          <p:spPr>
            <a:xfrm rot="19285714">
              <a:off x="4994491" y="3393291"/>
              <a:ext cx="298663" cy="479676"/>
            </a:xfrm>
            <a:custGeom>
              <a:avLst/>
              <a:gdLst>
                <a:gd name="connsiteX0" fmla="*/ 0 w 298663"/>
                <a:gd name="connsiteY0" fmla="*/ 239838 h 479676"/>
                <a:gd name="connsiteX1" fmla="*/ 149332 w 298663"/>
                <a:gd name="connsiteY1" fmla="*/ 0 h 479676"/>
                <a:gd name="connsiteX2" fmla="*/ 149332 w 298663"/>
                <a:gd name="connsiteY2" fmla="*/ 119919 h 479676"/>
                <a:gd name="connsiteX3" fmla="*/ 298663 w 298663"/>
                <a:gd name="connsiteY3" fmla="*/ 119919 h 479676"/>
                <a:gd name="connsiteX4" fmla="*/ 298663 w 298663"/>
                <a:gd name="connsiteY4" fmla="*/ 359757 h 479676"/>
                <a:gd name="connsiteX5" fmla="*/ 149332 w 298663"/>
                <a:gd name="connsiteY5" fmla="*/ 359757 h 479676"/>
                <a:gd name="connsiteX6" fmla="*/ 149332 w 298663"/>
                <a:gd name="connsiteY6" fmla="*/ 479676 h 479676"/>
                <a:gd name="connsiteX7" fmla="*/ 0 w 298663"/>
                <a:gd name="connsiteY7" fmla="*/ 239838 h 4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3" h="479676">
                  <a:moveTo>
                    <a:pt x="0" y="239838"/>
                  </a:moveTo>
                  <a:lnTo>
                    <a:pt x="149332" y="0"/>
                  </a:lnTo>
                  <a:lnTo>
                    <a:pt x="149332" y="119919"/>
                  </a:lnTo>
                  <a:lnTo>
                    <a:pt x="298663" y="119919"/>
                  </a:lnTo>
                  <a:lnTo>
                    <a:pt x="298663" y="359757"/>
                  </a:lnTo>
                  <a:lnTo>
                    <a:pt x="149332" y="359757"/>
                  </a:lnTo>
                  <a:lnTo>
                    <a:pt x="149332" y="479676"/>
                  </a:lnTo>
                  <a:lnTo>
                    <a:pt x="0" y="239838"/>
                  </a:lnTo>
                  <a:close/>
                </a:path>
              </a:pathLst>
            </a:custGeom>
            <a:solidFill>
              <a:schemeClr val="accent2">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95935" rIns="89598" bIns="95934" numCol="1" spcCol="1270" anchor="ctr" anchorCtr="0">
              <a:noAutofit/>
            </a:bodyPr>
            <a:lstStyle/>
            <a:p>
              <a:pPr lvl="0" algn="ctr" defTabSz="666750">
                <a:lnSpc>
                  <a:spcPct val="90000"/>
                </a:lnSpc>
                <a:spcBef>
                  <a:spcPct val="0"/>
                </a:spcBef>
                <a:spcAft>
                  <a:spcPct val="35000"/>
                </a:spcAft>
              </a:pPr>
              <a:endParaRPr lang="bg-BG" sz="1500" kern="1200"/>
            </a:p>
          </p:txBody>
        </p:sp>
        <p:sp>
          <p:nvSpPr>
            <p:cNvPr id="12" name="Freeform 7"/>
            <p:cNvSpPr/>
            <p:nvPr/>
          </p:nvSpPr>
          <p:spPr>
            <a:xfrm>
              <a:off x="5232210" y="2421488"/>
              <a:ext cx="1269732" cy="1269732"/>
            </a:xfrm>
            <a:custGeom>
              <a:avLst/>
              <a:gdLst>
                <a:gd name="connsiteX0" fmla="*/ 0 w 1269732"/>
                <a:gd name="connsiteY0" fmla="*/ 634866 h 1269732"/>
                <a:gd name="connsiteX1" fmla="*/ 634866 w 1269732"/>
                <a:gd name="connsiteY1" fmla="*/ 0 h 1269732"/>
                <a:gd name="connsiteX2" fmla="*/ 1269732 w 1269732"/>
                <a:gd name="connsiteY2" fmla="*/ 634866 h 1269732"/>
                <a:gd name="connsiteX3" fmla="*/ 634866 w 1269732"/>
                <a:gd name="connsiteY3" fmla="*/ 1269732 h 1269732"/>
                <a:gd name="connsiteX4" fmla="*/ 0 w 1269732"/>
                <a:gd name="connsiteY4" fmla="*/ 634866 h 12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732" h="1269732">
                  <a:moveTo>
                    <a:pt x="0" y="634866"/>
                  </a:moveTo>
                  <a:cubicBezTo>
                    <a:pt x="0" y="284239"/>
                    <a:pt x="284239" y="0"/>
                    <a:pt x="634866" y="0"/>
                  </a:cubicBezTo>
                  <a:cubicBezTo>
                    <a:pt x="985493" y="0"/>
                    <a:pt x="1269732" y="284239"/>
                    <a:pt x="1269732" y="634866"/>
                  </a:cubicBezTo>
                  <a:cubicBezTo>
                    <a:pt x="1269732" y="985493"/>
                    <a:pt x="985493" y="1269732"/>
                    <a:pt x="634866" y="1269732"/>
                  </a:cubicBezTo>
                  <a:cubicBezTo>
                    <a:pt x="284239" y="1269732"/>
                    <a:pt x="0" y="985493"/>
                    <a:pt x="0" y="6348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88" tIns="201188" rIns="201188" bIns="201188" numCol="1" spcCol="1270" anchor="ctr" anchorCtr="0">
              <a:noAutofit/>
            </a:bodyPr>
            <a:lstStyle/>
            <a:p>
              <a:pPr lvl="0" algn="ctr" defTabSz="533400">
                <a:lnSpc>
                  <a:spcPct val="90000"/>
                </a:lnSpc>
                <a:spcBef>
                  <a:spcPct val="0"/>
                </a:spcBef>
                <a:spcAft>
                  <a:spcPct val="35000"/>
                </a:spcAft>
              </a:pPr>
              <a:r>
                <a:rPr lang="bg-BG" sz="1200" b="1" kern="1200" dirty="0" smtClean="0"/>
                <a:t>ЕЗФРСР</a:t>
              </a:r>
            </a:p>
            <a:p>
              <a:pPr lvl="0" algn="ctr" defTabSz="533400">
                <a:lnSpc>
                  <a:spcPct val="90000"/>
                </a:lnSpc>
                <a:spcBef>
                  <a:spcPct val="0"/>
                </a:spcBef>
                <a:spcAft>
                  <a:spcPct val="35000"/>
                </a:spcAft>
              </a:pPr>
              <a:r>
                <a:rPr lang="bg-BG" sz="1200" b="1" kern="1200" dirty="0" smtClean="0"/>
                <a:t>2</a:t>
              </a:r>
              <a:endParaRPr lang="bg-BG" sz="1200" b="1" kern="1200" dirty="0"/>
            </a:p>
          </p:txBody>
        </p:sp>
        <p:sp>
          <p:nvSpPr>
            <p:cNvPr id="13" name="Freeform 8"/>
            <p:cNvSpPr/>
            <p:nvPr/>
          </p:nvSpPr>
          <p:spPr>
            <a:xfrm rot="771429">
              <a:off x="5183476" y="4221292"/>
              <a:ext cx="298663" cy="479676"/>
            </a:xfrm>
            <a:custGeom>
              <a:avLst/>
              <a:gdLst>
                <a:gd name="connsiteX0" fmla="*/ 0 w 298663"/>
                <a:gd name="connsiteY0" fmla="*/ 239838 h 479676"/>
                <a:gd name="connsiteX1" fmla="*/ 149332 w 298663"/>
                <a:gd name="connsiteY1" fmla="*/ 0 h 479676"/>
                <a:gd name="connsiteX2" fmla="*/ 149332 w 298663"/>
                <a:gd name="connsiteY2" fmla="*/ 119919 h 479676"/>
                <a:gd name="connsiteX3" fmla="*/ 298663 w 298663"/>
                <a:gd name="connsiteY3" fmla="*/ 119919 h 479676"/>
                <a:gd name="connsiteX4" fmla="*/ 298663 w 298663"/>
                <a:gd name="connsiteY4" fmla="*/ 359757 h 479676"/>
                <a:gd name="connsiteX5" fmla="*/ 149332 w 298663"/>
                <a:gd name="connsiteY5" fmla="*/ 359757 h 479676"/>
                <a:gd name="connsiteX6" fmla="*/ 149332 w 298663"/>
                <a:gd name="connsiteY6" fmla="*/ 479676 h 479676"/>
                <a:gd name="connsiteX7" fmla="*/ 0 w 298663"/>
                <a:gd name="connsiteY7" fmla="*/ 239838 h 4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3" h="479676">
                  <a:moveTo>
                    <a:pt x="0" y="239838"/>
                  </a:moveTo>
                  <a:lnTo>
                    <a:pt x="149332" y="0"/>
                  </a:lnTo>
                  <a:lnTo>
                    <a:pt x="149332" y="119919"/>
                  </a:lnTo>
                  <a:lnTo>
                    <a:pt x="298663" y="119919"/>
                  </a:lnTo>
                  <a:lnTo>
                    <a:pt x="298663" y="359757"/>
                  </a:lnTo>
                  <a:lnTo>
                    <a:pt x="149332" y="359757"/>
                  </a:lnTo>
                  <a:lnTo>
                    <a:pt x="149332" y="479676"/>
                  </a:lnTo>
                  <a:lnTo>
                    <a:pt x="0" y="239838"/>
                  </a:lnTo>
                  <a:close/>
                </a:path>
              </a:pathLst>
            </a:custGeom>
            <a:solidFill>
              <a:schemeClr val="accent2">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95934" rIns="89599" bIns="95935" numCol="1" spcCol="1270" anchor="ctr" anchorCtr="0">
              <a:noAutofit/>
            </a:bodyPr>
            <a:lstStyle/>
            <a:p>
              <a:pPr lvl="0" algn="ctr" defTabSz="666750">
                <a:lnSpc>
                  <a:spcPct val="90000"/>
                </a:lnSpc>
                <a:spcBef>
                  <a:spcPct val="0"/>
                </a:spcBef>
                <a:spcAft>
                  <a:spcPct val="35000"/>
                </a:spcAft>
              </a:pPr>
              <a:endParaRPr lang="bg-BG" sz="1500" kern="1200"/>
            </a:p>
          </p:txBody>
        </p:sp>
        <p:sp>
          <p:nvSpPr>
            <p:cNvPr id="14" name="Freeform 9"/>
            <p:cNvSpPr/>
            <p:nvPr/>
          </p:nvSpPr>
          <p:spPr>
            <a:xfrm>
              <a:off x="5599825" y="4032113"/>
              <a:ext cx="1269732" cy="1269732"/>
            </a:xfrm>
            <a:custGeom>
              <a:avLst/>
              <a:gdLst>
                <a:gd name="connsiteX0" fmla="*/ 0 w 1269732"/>
                <a:gd name="connsiteY0" fmla="*/ 634866 h 1269732"/>
                <a:gd name="connsiteX1" fmla="*/ 634866 w 1269732"/>
                <a:gd name="connsiteY1" fmla="*/ 0 h 1269732"/>
                <a:gd name="connsiteX2" fmla="*/ 1269732 w 1269732"/>
                <a:gd name="connsiteY2" fmla="*/ 634866 h 1269732"/>
                <a:gd name="connsiteX3" fmla="*/ 634866 w 1269732"/>
                <a:gd name="connsiteY3" fmla="*/ 1269732 h 1269732"/>
                <a:gd name="connsiteX4" fmla="*/ 0 w 1269732"/>
                <a:gd name="connsiteY4" fmla="*/ 634866 h 12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732" h="1269732">
                  <a:moveTo>
                    <a:pt x="0" y="634866"/>
                  </a:moveTo>
                  <a:cubicBezTo>
                    <a:pt x="0" y="284239"/>
                    <a:pt x="284239" y="0"/>
                    <a:pt x="634866" y="0"/>
                  </a:cubicBezTo>
                  <a:cubicBezTo>
                    <a:pt x="985493" y="0"/>
                    <a:pt x="1269732" y="284239"/>
                    <a:pt x="1269732" y="634866"/>
                  </a:cubicBezTo>
                  <a:cubicBezTo>
                    <a:pt x="1269732" y="985493"/>
                    <a:pt x="985493" y="1269732"/>
                    <a:pt x="634866" y="1269732"/>
                  </a:cubicBezTo>
                  <a:cubicBezTo>
                    <a:pt x="284239" y="1269732"/>
                    <a:pt x="0" y="985493"/>
                    <a:pt x="0" y="6348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88" tIns="201188" rIns="201188" bIns="201188" numCol="1" spcCol="1270" anchor="ctr" anchorCtr="0">
              <a:noAutofit/>
            </a:bodyPr>
            <a:lstStyle/>
            <a:p>
              <a:pPr lvl="0" algn="ctr" defTabSz="533400">
                <a:lnSpc>
                  <a:spcPct val="90000"/>
                </a:lnSpc>
                <a:spcBef>
                  <a:spcPct val="0"/>
                </a:spcBef>
                <a:spcAft>
                  <a:spcPct val="35000"/>
                </a:spcAft>
              </a:pPr>
              <a:r>
                <a:rPr lang="bg-BG" sz="1200" b="1" kern="1200" dirty="0" smtClean="0"/>
                <a:t>ЕФМДР</a:t>
              </a:r>
            </a:p>
            <a:p>
              <a:pPr lvl="0" algn="ctr" defTabSz="533400">
                <a:lnSpc>
                  <a:spcPct val="90000"/>
                </a:lnSpc>
                <a:spcBef>
                  <a:spcPct val="0"/>
                </a:spcBef>
                <a:spcAft>
                  <a:spcPct val="35000"/>
                </a:spcAft>
              </a:pPr>
              <a:r>
                <a:rPr lang="bg-BG" sz="1200" b="1" kern="1200" dirty="0" smtClean="0"/>
                <a:t>0,05</a:t>
              </a:r>
              <a:endParaRPr lang="bg-BG" sz="1200" b="1" kern="1200" dirty="0"/>
            </a:p>
          </p:txBody>
        </p:sp>
        <p:sp>
          <p:nvSpPr>
            <p:cNvPr id="15" name="Freeform 10"/>
            <p:cNvSpPr/>
            <p:nvPr/>
          </p:nvSpPr>
          <p:spPr>
            <a:xfrm rot="14657143">
              <a:off x="4653950" y="4885297"/>
              <a:ext cx="298663" cy="479676"/>
            </a:xfrm>
            <a:custGeom>
              <a:avLst/>
              <a:gdLst>
                <a:gd name="connsiteX0" fmla="*/ 0 w 298663"/>
                <a:gd name="connsiteY0" fmla="*/ 95935 h 479676"/>
                <a:gd name="connsiteX1" fmla="*/ 149332 w 298663"/>
                <a:gd name="connsiteY1" fmla="*/ 95935 h 479676"/>
                <a:gd name="connsiteX2" fmla="*/ 149332 w 298663"/>
                <a:gd name="connsiteY2" fmla="*/ 0 h 479676"/>
                <a:gd name="connsiteX3" fmla="*/ 298663 w 298663"/>
                <a:gd name="connsiteY3" fmla="*/ 239838 h 479676"/>
                <a:gd name="connsiteX4" fmla="*/ 149332 w 298663"/>
                <a:gd name="connsiteY4" fmla="*/ 479676 h 479676"/>
                <a:gd name="connsiteX5" fmla="*/ 149332 w 298663"/>
                <a:gd name="connsiteY5" fmla="*/ 383741 h 479676"/>
                <a:gd name="connsiteX6" fmla="*/ 0 w 298663"/>
                <a:gd name="connsiteY6" fmla="*/ 383741 h 479676"/>
                <a:gd name="connsiteX7" fmla="*/ 0 w 298663"/>
                <a:gd name="connsiteY7" fmla="*/ 95935 h 4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3" h="479676">
                  <a:moveTo>
                    <a:pt x="0" y="95935"/>
                  </a:moveTo>
                  <a:lnTo>
                    <a:pt x="149332" y="95935"/>
                  </a:lnTo>
                  <a:lnTo>
                    <a:pt x="149332" y="0"/>
                  </a:lnTo>
                  <a:lnTo>
                    <a:pt x="298663" y="239838"/>
                  </a:lnTo>
                  <a:lnTo>
                    <a:pt x="149332" y="479676"/>
                  </a:lnTo>
                  <a:lnTo>
                    <a:pt x="149332" y="383741"/>
                  </a:lnTo>
                  <a:lnTo>
                    <a:pt x="0" y="383741"/>
                  </a:lnTo>
                  <a:lnTo>
                    <a:pt x="0" y="95935"/>
                  </a:lnTo>
                  <a:close/>
                </a:path>
              </a:pathLst>
            </a:custGeom>
            <a:solidFill>
              <a:schemeClr val="accent2">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95935" rIns="89599" bIns="95934" numCol="1" spcCol="1270" anchor="ctr" anchorCtr="0">
              <a:noAutofit/>
            </a:bodyPr>
            <a:lstStyle/>
            <a:p>
              <a:pPr lvl="0" algn="ctr" defTabSz="666750">
                <a:lnSpc>
                  <a:spcPct val="90000"/>
                </a:lnSpc>
                <a:spcBef>
                  <a:spcPct val="0"/>
                </a:spcBef>
                <a:spcAft>
                  <a:spcPct val="35000"/>
                </a:spcAft>
              </a:pPr>
              <a:endParaRPr lang="bg-BG" sz="1500" kern="1200"/>
            </a:p>
          </p:txBody>
        </p:sp>
        <p:sp>
          <p:nvSpPr>
            <p:cNvPr id="16" name="Freeform 11"/>
            <p:cNvSpPr/>
            <p:nvPr/>
          </p:nvSpPr>
          <p:spPr>
            <a:xfrm>
              <a:off x="4569791" y="5323735"/>
              <a:ext cx="1269732" cy="1269732"/>
            </a:xfrm>
            <a:custGeom>
              <a:avLst/>
              <a:gdLst>
                <a:gd name="connsiteX0" fmla="*/ 0 w 1269732"/>
                <a:gd name="connsiteY0" fmla="*/ 634866 h 1269732"/>
                <a:gd name="connsiteX1" fmla="*/ 634866 w 1269732"/>
                <a:gd name="connsiteY1" fmla="*/ 0 h 1269732"/>
                <a:gd name="connsiteX2" fmla="*/ 1269732 w 1269732"/>
                <a:gd name="connsiteY2" fmla="*/ 634866 h 1269732"/>
                <a:gd name="connsiteX3" fmla="*/ 634866 w 1269732"/>
                <a:gd name="connsiteY3" fmla="*/ 1269732 h 1269732"/>
                <a:gd name="connsiteX4" fmla="*/ 0 w 1269732"/>
                <a:gd name="connsiteY4" fmla="*/ 634866 h 12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732" h="1269732">
                  <a:moveTo>
                    <a:pt x="0" y="634866"/>
                  </a:moveTo>
                  <a:cubicBezTo>
                    <a:pt x="0" y="284239"/>
                    <a:pt x="284239" y="0"/>
                    <a:pt x="634866" y="0"/>
                  </a:cubicBezTo>
                  <a:cubicBezTo>
                    <a:pt x="985493" y="0"/>
                    <a:pt x="1269732" y="284239"/>
                    <a:pt x="1269732" y="634866"/>
                  </a:cubicBezTo>
                  <a:cubicBezTo>
                    <a:pt x="1269732" y="985493"/>
                    <a:pt x="985493" y="1269732"/>
                    <a:pt x="634866" y="1269732"/>
                  </a:cubicBezTo>
                  <a:cubicBezTo>
                    <a:pt x="284239" y="1269732"/>
                    <a:pt x="0" y="985493"/>
                    <a:pt x="0" y="6348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88" tIns="201188" rIns="201188" bIns="201188" numCol="1" spcCol="1270" anchor="ctr" anchorCtr="0">
              <a:noAutofit/>
            </a:bodyPr>
            <a:lstStyle/>
            <a:p>
              <a:pPr lvl="0" algn="ctr" defTabSz="533400">
                <a:lnSpc>
                  <a:spcPct val="90000"/>
                </a:lnSpc>
                <a:spcBef>
                  <a:spcPct val="0"/>
                </a:spcBef>
                <a:spcAft>
                  <a:spcPct val="35000"/>
                </a:spcAft>
              </a:pPr>
              <a:r>
                <a:rPr lang="bg-BG" sz="1200" b="1" kern="1200" dirty="0" smtClean="0"/>
                <a:t>ЕФРР</a:t>
              </a:r>
            </a:p>
            <a:p>
              <a:pPr lvl="0" algn="ctr" defTabSz="533400">
                <a:lnSpc>
                  <a:spcPct val="90000"/>
                </a:lnSpc>
                <a:spcBef>
                  <a:spcPct val="0"/>
                </a:spcBef>
                <a:spcAft>
                  <a:spcPct val="35000"/>
                </a:spcAft>
              </a:pPr>
              <a:r>
                <a:rPr lang="bg-BG" sz="1200" b="1" kern="1200" dirty="0" smtClean="0"/>
                <a:t>ОПОС</a:t>
              </a:r>
            </a:p>
            <a:p>
              <a:pPr lvl="0" algn="ctr" defTabSz="533400">
                <a:lnSpc>
                  <a:spcPct val="90000"/>
                </a:lnSpc>
                <a:spcBef>
                  <a:spcPct val="0"/>
                </a:spcBef>
                <a:spcAft>
                  <a:spcPct val="35000"/>
                </a:spcAft>
              </a:pPr>
              <a:r>
                <a:rPr lang="bg-BG" sz="1200" b="1" kern="1200" dirty="0" smtClean="0"/>
                <a:t>60 €/ХА</a:t>
              </a:r>
              <a:endParaRPr lang="bg-BG" sz="1200" b="1" kern="1200" dirty="0"/>
            </a:p>
          </p:txBody>
        </p:sp>
        <p:sp>
          <p:nvSpPr>
            <p:cNvPr id="17" name="Freeform 12"/>
            <p:cNvSpPr/>
            <p:nvPr/>
          </p:nvSpPr>
          <p:spPr>
            <a:xfrm rot="29014133">
              <a:off x="3846603" y="4909060"/>
              <a:ext cx="298664" cy="479677"/>
            </a:xfrm>
            <a:custGeom>
              <a:avLst/>
              <a:gdLst>
                <a:gd name="connsiteX0" fmla="*/ 0 w 298663"/>
                <a:gd name="connsiteY0" fmla="*/ 95935 h 479676"/>
                <a:gd name="connsiteX1" fmla="*/ 149332 w 298663"/>
                <a:gd name="connsiteY1" fmla="*/ 95935 h 479676"/>
                <a:gd name="connsiteX2" fmla="*/ 149332 w 298663"/>
                <a:gd name="connsiteY2" fmla="*/ 0 h 479676"/>
                <a:gd name="connsiteX3" fmla="*/ 298663 w 298663"/>
                <a:gd name="connsiteY3" fmla="*/ 239838 h 479676"/>
                <a:gd name="connsiteX4" fmla="*/ 149332 w 298663"/>
                <a:gd name="connsiteY4" fmla="*/ 479676 h 479676"/>
                <a:gd name="connsiteX5" fmla="*/ 149332 w 298663"/>
                <a:gd name="connsiteY5" fmla="*/ 383741 h 479676"/>
                <a:gd name="connsiteX6" fmla="*/ 0 w 298663"/>
                <a:gd name="connsiteY6" fmla="*/ 383741 h 479676"/>
                <a:gd name="connsiteX7" fmla="*/ 0 w 298663"/>
                <a:gd name="connsiteY7" fmla="*/ 95935 h 4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3" h="479676">
                  <a:moveTo>
                    <a:pt x="298663" y="383741"/>
                  </a:moveTo>
                  <a:lnTo>
                    <a:pt x="149331" y="383741"/>
                  </a:lnTo>
                  <a:lnTo>
                    <a:pt x="149331" y="479676"/>
                  </a:lnTo>
                  <a:lnTo>
                    <a:pt x="0" y="239838"/>
                  </a:lnTo>
                  <a:lnTo>
                    <a:pt x="149331" y="0"/>
                  </a:lnTo>
                  <a:lnTo>
                    <a:pt x="149331" y="95935"/>
                  </a:lnTo>
                  <a:lnTo>
                    <a:pt x="298663" y="95935"/>
                  </a:lnTo>
                  <a:lnTo>
                    <a:pt x="298663" y="383741"/>
                  </a:lnTo>
                  <a:close/>
                </a:path>
              </a:pathLst>
            </a:custGeom>
            <a:solidFill>
              <a:schemeClr val="accent2">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89600" tIns="95934" rIns="-1" bIns="95936" numCol="1" spcCol="1270" anchor="ctr" anchorCtr="0">
              <a:noAutofit/>
            </a:bodyPr>
            <a:lstStyle/>
            <a:p>
              <a:pPr lvl="0" algn="ctr" defTabSz="666750">
                <a:lnSpc>
                  <a:spcPct val="90000"/>
                </a:lnSpc>
                <a:spcBef>
                  <a:spcPct val="0"/>
                </a:spcBef>
                <a:spcAft>
                  <a:spcPct val="35000"/>
                </a:spcAft>
              </a:pPr>
              <a:endParaRPr lang="bg-BG" sz="1500" kern="1200"/>
            </a:p>
          </p:txBody>
        </p:sp>
        <p:sp>
          <p:nvSpPr>
            <p:cNvPr id="18" name="Freeform 13"/>
            <p:cNvSpPr/>
            <p:nvPr/>
          </p:nvSpPr>
          <p:spPr>
            <a:xfrm>
              <a:off x="2917745" y="5323735"/>
              <a:ext cx="1269732" cy="1269732"/>
            </a:xfrm>
            <a:custGeom>
              <a:avLst/>
              <a:gdLst>
                <a:gd name="connsiteX0" fmla="*/ 0 w 1269732"/>
                <a:gd name="connsiteY0" fmla="*/ 634866 h 1269732"/>
                <a:gd name="connsiteX1" fmla="*/ 634866 w 1269732"/>
                <a:gd name="connsiteY1" fmla="*/ 0 h 1269732"/>
                <a:gd name="connsiteX2" fmla="*/ 1269732 w 1269732"/>
                <a:gd name="connsiteY2" fmla="*/ 634866 h 1269732"/>
                <a:gd name="connsiteX3" fmla="*/ 634866 w 1269732"/>
                <a:gd name="connsiteY3" fmla="*/ 1269732 h 1269732"/>
                <a:gd name="connsiteX4" fmla="*/ 0 w 1269732"/>
                <a:gd name="connsiteY4" fmla="*/ 634866 h 12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732" h="1269732">
                  <a:moveTo>
                    <a:pt x="0" y="634866"/>
                  </a:moveTo>
                  <a:cubicBezTo>
                    <a:pt x="0" y="284239"/>
                    <a:pt x="284239" y="0"/>
                    <a:pt x="634866" y="0"/>
                  </a:cubicBezTo>
                  <a:cubicBezTo>
                    <a:pt x="985493" y="0"/>
                    <a:pt x="1269732" y="284239"/>
                    <a:pt x="1269732" y="634866"/>
                  </a:cubicBezTo>
                  <a:cubicBezTo>
                    <a:pt x="1269732" y="985493"/>
                    <a:pt x="985493" y="1269732"/>
                    <a:pt x="634866" y="1269732"/>
                  </a:cubicBezTo>
                  <a:cubicBezTo>
                    <a:pt x="284239" y="1269732"/>
                    <a:pt x="0" y="985493"/>
                    <a:pt x="0" y="6348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88" tIns="201188" rIns="201188" bIns="201188" numCol="1" spcCol="1270" anchor="ctr" anchorCtr="0">
              <a:noAutofit/>
            </a:bodyPr>
            <a:lstStyle/>
            <a:p>
              <a:pPr lvl="0" algn="ctr" defTabSz="533400">
                <a:lnSpc>
                  <a:spcPct val="90000"/>
                </a:lnSpc>
                <a:spcBef>
                  <a:spcPct val="0"/>
                </a:spcBef>
                <a:spcAft>
                  <a:spcPct val="35000"/>
                </a:spcAft>
              </a:pPr>
              <a:r>
                <a:rPr lang="bg-BG" sz="1200" b="1" kern="1200" dirty="0" smtClean="0"/>
                <a:t>ЕФРР</a:t>
              </a:r>
            </a:p>
            <a:p>
              <a:pPr lvl="0" algn="ctr" defTabSz="533400">
                <a:lnSpc>
                  <a:spcPct val="90000"/>
                </a:lnSpc>
                <a:spcBef>
                  <a:spcPct val="0"/>
                </a:spcBef>
                <a:spcAft>
                  <a:spcPct val="35000"/>
                </a:spcAft>
              </a:pPr>
              <a:r>
                <a:rPr lang="bg-BG" sz="1200" b="1" kern="1200" dirty="0" smtClean="0"/>
                <a:t>ОПИК</a:t>
              </a:r>
            </a:p>
            <a:p>
              <a:pPr lvl="0" algn="ctr" defTabSz="533400">
                <a:lnSpc>
                  <a:spcPct val="90000"/>
                </a:lnSpc>
                <a:spcBef>
                  <a:spcPct val="0"/>
                </a:spcBef>
                <a:spcAft>
                  <a:spcPct val="35000"/>
                </a:spcAft>
              </a:pPr>
              <a:r>
                <a:rPr lang="bg-BG" sz="1200" b="1" kern="1200" dirty="0" smtClean="0"/>
                <a:t>1,5</a:t>
              </a:r>
              <a:endParaRPr lang="bg-BG" sz="1200" b="1" kern="1200" dirty="0"/>
            </a:p>
          </p:txBody>
        </p:sp>
        <p:sp>
          <p:nvSpPr>
            <p:cNvPr id="19" name="Freeform 14"/>
            <p:cNvSpPr/>
            <p:nvPr/>
          </p:nvSpPr>
          <p:spPr>
            <a:xfrm rot="20828571">
              <a:off x="3275129" y="4221291"/>
              <a:ext cx="298664" cy="479677"/>
            </a:xfrm>
            <a:custGeom>
              <a:avLst/>
              <a:gdLst>
                <a:gd name="connsiteX0" fmla="*/ 0 w 298663"/>
                <a:gd name="connsiteY0" fmla="*/ 239838 h 479676"/>
                <a:gd name="connsiteX1" fmla="*/ 149332 w 298663"/>
                <a:gd name="connsiteY1" fmla="*/ 0 h 479676"/>
                <a:gd name="connsiteX2" fmla="*/ 149332 w 298663"/>
                <a:gd name="connsiteY2" fmla="*/ 119919 h 479676"/>
                <a:gd name="connsiteX3" fmla="*/ 298663 w 298663"/>
                <a:gd name="connsiteY3" fmla="*/ 119919 h 479676"/>
                <a:gd name="connsiteX4" fmla="*/ 298663 w 298663"/>
                <a:gd name="connsiteY4" fmla="*/ 359757 h 479676"/>
                <a:gd name="connsiteX5" fmla="*/ 149332 w 298663"/>
                <a:gd name="connsiteY5" fmla="*/ 359757 h 479676"/>
                <a:gd name="connsiteX6" fmla="*/ 149332 w 298663"/>
                <a:gd name="connsiteY6" fmla="*/ 479676 h 479676"/>
                <a:gd name="connsiteX7" fmla="*/ 0 w 298663"/>
                <a:gd name="connsiteY7" fmla="*/ 239838 h 4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3" h="479676">
                  <a:moveTo>
                    <a:pt x="298663" y="239838"/>
                  </a:moveTo>
                  <a:lnTo>
                    <a:pt x="149331" y="479676"/>
                  </a:lnTo>
                  <a:lnTo>
                    <a:pt x="149331" y="359757"/>
                  </a:lnTo>
                  <a:lnTo>
                    <a:pt x="0" y="359757"/>
                  </a:lnTo>
                  <a:lnTo>
                    <a:pt x="0" y="119919"/>
                  </a:lnTo>
                  <a:lnTo>
                    <a:pt x="149331" y="119919"/>
                  </a:lnTo>
                  <a:lnTo>
                    <a:pt x="149331" y="0"/>
                  </a:lnTo>
                  <a:lnTo>
                    <a:pt x="298663" y="239838"/>
                  </a:lnTo>
                  <a:close/>
                </a:path>
              </a:pathLst>
            </a:custGeom>
            <a:solidFill>
              <a:schemeClr val="accent2">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89599" tIns="95935" rIns="0" bIns="95935" numCol="1" spcCol="1270" anchor="ctr" anchorCtr="0">
              <a:noAutofit/>
            </a:bodyPr>
            <a:lstStyle/>
            <a:p>
              <a:pPr lvl="0" algn="ctr" defTabSz="666750">
                <a:lnSpc>
                  <a:spcPct val="90000"/>
                </a:lnSpc>
                <a:spcBef>
                  <a:spcPct val="0"/>
                </a:spcBef>
                <a:spcAft>
                  <a:spcPct val="35000"/>
                </a:spcAft>
              </a:pPr>
              <a:endParaRPr lang="bg-BG" sz="1500" kern="1200"/>
            </a:p>
          </p:txBody>
        </p:sp>
        <p:sp>
          <p:nvSpPr>
            <p:cNvPr id="20" name="Freeform 15"/>
            <p:cNvSpPr/>
            <p:nvPr/>
          </p:nvSpPr>
          <p:spPr>
            <a:xfrm>
              <a:off x="1887712" y="4032113"/>
              <a:ext cx="1269732" cy="1269732"/>
            </a:xfrm>
            <a:custGeom>
              <a:avLst/>
              <a:gdLst>
                <a:gd name="connsiteX0" fmla="*/ 0 w 1269732"/>
                <a:gd name="connsiteY0" fmla="*/ 634866 h 1269732"/>
                <a:gd name="connsiteX1" fmla="*/ 634866 w 1269732"/>
                <a:gd name="connsiteY1" fmla="*/ 0 h 1269732"/>
                <a:gd name="connsiteX2" fmla="*/ 1269732 w 1269732"/>
                <a:gd name="connsiteY2" fmla="*/ 634866 h 1269732"/>
                <a:gd name="connsiteX3" fmla="*/ 634866 w 1269732"/>
                <a:gd name="connsiteY3" fmla="*/ 1269732 h 1269732"/>
                <a:gd name="connsiteX4" fmla="*/ 0 w 1269732"/>
                <a:gd name="connsiteY4" fmla="*/ 634866 h 12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732" h="1269732">
                  <a:moveTo>
                    <a:pt x="0" y="634866"/>
                  </a:moveTo>
                  <a:cubicBezTo>
                    <a:pt x="0" y="284239"/>
                    <a:pt x="284239" y="0"/>
                    <a:pt x="634866" y="0"/>
                  </a:cubicBezTo>
                  <a:cubicBezTo>
                    <a:pt x="985493" y="0"/>
                    <a:pt x="1269732" y="284239"/>
                    <a:pt x="1269732" y="634866"/>
                  </a:cubicBezTo>
                  <a:cubicBezTo>
                    <a:pt x="1269732" y="985493"/>
                    <a:pt x="985493" y="1269732"/>
                    <a:pt x="634866" y="1269732"/>
                  </a:cubicBezTo>
                  <a:cubicBezTo>
                    <a:pt x="284239" y="1269732"/>
                    <a:pt x="0" y="985493"/>
                    <a:pt x="0" y="6348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88" tIns="201188" rIns="201188" bIns="201188" numCol="1" spcCol="1270" anchor="ctr" anchorCtr="0">
              <a:noAutofit/>
            </a:bodyPr>
            <a:lstStyle/>
            <a:p>
              <a:pPr lvl="0" algn="ctr" defTabSz="533400">
                <a:lnSpc>
                  <a:spcPct val="90000"/>
                </a:lnSpc>
                <a:spcBef>
                  <a:spcPct val="0"/>
                </a:spcBef>
                <a:spcAft>
                  <a:spcPct val="35000"/>
                </a:spcAft>
              </a:pPr>
              <a:r>
                <a:rPr lang="bg-BG" sz="1200" b="1" kern="1200" dirty="0" smtClean="0"/>
                <a:t>ЕФРР</a:t>
              </a:r>
            </a:p>
            <a:p>
              <a:pPr lvl="0" algn="ctr" defTabSz="533400">
                <a:lnSpc>
                  <a:spcPct val="90000"/>
                </a:lnSpc>
                <a:spcBef>
                  <a:spcPct val="0"/>
                </a:spcBef>
                <a:spcAft>
                  <a:spcPct val="35000"/>
                </a:spcAft>
              </a:pPr>
              <a:r>
                <a:rPr lang="bg-BG" sz="1200" b="1" kern="1200" dirty="0" smtClean="0"/>
                <a:t>ОПНОИР</a:t>
              </a:r>
            </a:p>
            <a:p>
              <a:pPr lvl="0" algn="ctr" defTabSz="533400">
                <a:lnSpc>
                  <a:spcPct val="90000"/>
                </a:lnSpc>
                <a:spcBef>
                  <a:spcPct val="0"/>
                </a:spcBef>
                <a:spcAft>
                  <a:spcPct val="35000"/>
                </a:spcAft>
              </a:pPr>
              <a:r>
                <a:rPr lang="bg-BG" sz="1200" b="1" kern="1200" dirty="0" smtClean="0"/>
                <a:t>0,5</a:t>
              </a:r>
              <a:endParaRPr lang="bg-BG" sz="1200" b="1" kern="1200" dirty="0"/>
            </a:p>
          </p:txBody>
        </p:sp>
        <p:sp>
          <p:nvSpPr>
            <p:cNvPr id="21" name="Freeform 16"/>
            <p:cNvSpPr/>
            <p:nvPr/>
          </p:nvSpPr>
          <p:spPr>
            <a:xfrm rot="23914286">
              <a:off x="3464115" y="3393291"/>
              <a:ext cx="298664" cy="479676"/>
            </a:xfrm>
            <a:custGeom>
              <a:avLst/>
              <a:gdLst>
                <a:gd name="connsiteX0" fmla="*/ 0 w 298663"/>
                <a:gd name="connsiteY0" fmla="*/ 239838 h 479676"/>
                <a:gd name="connsiteX1" fmla="*/ 149332 w 298663"/>
                <a:gd name="connsiteY1" fmla="*/ 0 h 479676"/>
                <a:gd name="connsiteX2" fmla="*/ 149332 w 298663"/>
                <a:gd name="connsiteY2" fmla="*/ 119919 h 479676"/>
                <a:gd name="connsiteX3" fmla="*/ 298663 w 298663"/>
                <a:gd name="connsiteY3" fmla="*/ 119919 h 479676"/>
                <a:gd name="connsiteX4" fmla="*/ 298663 w 298663"/>
                <a:gd name="connsiteY4" fmla="*/ 359757 h 479676"/>
                <a:gd name="connsiteX5" fmla="*/ 149332 w 298663"/>
                <a:gd name="connsiteY5" fmla="*/ 359757 h 479676"/>
                <a:gd name="connsiteX6" fmla="*/ 149332 w 298663"/>
                <a:gd name="connsiteY6" fmla="*/ 479676 h 479676"/>
                <a:gd name="connsiteX7" fmla="*/ 0 w 298663"/>
                <a:gd name="connsiteY7" fmla="*/ 239838 h 4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3" h="479676">
                  <a:moveTo>
                    <a:pt x="298663" y="239838"/>
                  </a:moveTo>
                  <a:lnTo>
                    <a:pt x="149331" y="479676"/>
                  </a:lnTo>
                  <a:lnTo>
                    <a:pt x="149331" y="359757"/>
                  </a:lnTo>
                  <a:lnTo>
                    <a:pt x="0" y="359757"/>
                  </a:lnTo>
                  <a:lnTo>
                    <a:pt x="0" y="119919"/>
                  </a:lnTo>
                  <a:lnTo>
                    <a:pt x="149331" y="119919"/>
                  </a:lnTo>
                  <a:lnTo>
                    <a:pt x="149331" y="0"/>
                  </a:lnTo>
                  <a:lnTo>
                    <a:pt x="298663" y="239838"/>
                  </a:lnTo>
                  <a:close/>
                </a:path>
              </a:pathLst>
            </a:custGeom>
            <a:solidFill>
              <a:schemeClr val="accent2">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89598" tIns="95935" rIns="1" bIns="95934" numCol="1" spcCol="1270" anchor="ctr" anchorCtr="0">
              <a:noAutofit/>
            </a:bodyPr>
            <a:lstStyle/>
            <a:p>
              <a:pPr lvl="0" algn="ctr" defTabSz="666750">
                <a:lnSpc>
                  <a:spcPct val="90000"/>
                </a:lnSpc>
                <a:spcBef>
                  <a:spcPct val="0"/>
                </a:spcBef>
                <a:spcAft>
                  <a:spcPct val="35000"/>
                </a:spcAft>
              </a:pPr>
              <a:endParaRPr lang="bg-BG" sz="1500" kern="1200"/>
            </a:p>
          </p:txBody>
        </p:sp>
        <p:sp>
          <p:nvSpPr>
            <p:cNvPr id="22" name="Freeform 17"/>
            <p:cNvSpPr/>
            <p:nvPr/>
          </p:nvSpPr>
          <p:spPr>
            <a:xfrm>
              <a:off x="2255326" y="2421488"/>
              <a:ext cx="1269732" cy="1269732"/>
            </a:xfrm>
            <a:custGeom>
              <a:avLst/>
              <a:gdLst>
                <a:gd name="connsiteX0" fmla="*/ 0 w 1269732"/>
                <a:gd name="connsiteY0" fmla="*/ 634866 h 1269732"/>
                <a:gd name="connsiteX1" fmla="*/ 634866 w 1269732"/>
                <a:gd name="connsiteY1" fmla="*/ 0 h 1269732"/>
                <a:gd name="connsiteX2" fmla="*/ 1269732 w 1269732"/>
                <a:gd name="connsiteY2" fmla="*/ 634866 h 1269732"/>
                <a:gd name="connsiteX3" fmla="*/ 634866 w 1269732"/>
                <a:gd name="connsiteY3" fmla="*/ 1269732 h 1269732"/>
                <a:gd name="connsiteX4" fmla="*/ 0 w 1269732"/>
                <a:gd name="connsiteY4" fmla="*/ 634866 h 12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732" h="1269732">
                  <a:moveTo>
                    <a:pt x="0" y="634866"/>
                  </a:moveTo>
                  <a:cubicBezTo>
                    <a:pt x="0" y="284239"/>
                    <a:pt x="284239" y="0"/>
                    <a:pt x="634866" y="0"/>
                  </a:cubicBezTo>
                  <a:cubicBezTo>
                    <a:pt x="985493" y="0"/>
                    <a:pt x="1269732" y="284239"/>
                    <a:pt x="1269732" y="634866"/>
                  </a:cubicBezTo>
                  <a:cubicBezTo>
                    <a:pt x="1269732" y="985493"/>
                    <a:pt x="985493" y="1269732"/>
                    <a:pt x="634866" y="1269732"/>
                  </a:cubicBezTo>
                  <a:cubicBezTo>
                    <a:pt x="284239" y="1269732"/>
                    <a:pt x="0" y="985493"/>
                    <a:pt x="0" y="6348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88" tIns="201188" rIns="201188" bIns="201188" numCol="1" spcCol="1270" anchor="ctr" anchorCtr="0">
              <a:noAutofit/>
            </a:bodyPr>
            <a:lstStyle/>
            <a:p>
              <a:pPr lvl="0" algn="ctr" defTabSz="533400">
                <a:lnSpc>
                  <a:spcPct val="90000"/>
                </a:lnSpc>
                <a:spcBef>
                  <a:spcPct val="0"/>
                </a:spcBef>
                <a:spcAft>
                  <a:spcPct val="35000"/>
                </a:spcAft>
              </a:pPr>
              <a:r>
                <a:rPr lang="bg-BG" sz="1200" b="1" kern="1200" dirty="0" smtClean="0"/>
                <a:t>ЕСФ</a:t>
              </a:r>
            </a:p>
            <a:p>
              <a:pPr lvl="0" algn="ctr" defTabSz="533400">
                <a:lnSpc>
                  <a:spcPct val="90000"/>
                </a:lnSpc>
                <a:spcBef>
                  <a:spcPct val="0"/>
                </a:spcBef>
                <a:spcAft>
                  <a:spcPct val="35000"/>
                </a:spcAft>
              </a:pPr>
              <a:r>
                <a:rPr lang="bg-BG" sz="1200" b="1" kern="1200" dirty="0" smtClean="0"/>
                <a:t>0,76</a:t>
              </a:r>
              <a:endParaRPr lang="bg-BG" sz="1200" b="1" kern="1200" dirty="0"/>
            </a:p>
          </p:txBody>
        </p:sp>
      </p:grpSp>
    </p:spTree>
    <p:extLst>
      <p:ext uri="{BB962C8B-B14F-4D97-AF65-F5344CB8AC3E}">
        <p14:creationId xmlns:p14="http://schemas.microsoft.com/office/powerpoint/2010/main" val="20666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1052736"/>
            <a:ext cx="8051576" cy="364902"/>
          </a:xfrm>
        </p:spPr>
        <p:txBody>
          <a:bodyPr>
            <a:normAutofit/>
          </a:bodyPr>
          <a:lstStyle/>
          <a:p>
            <a:pPr algn="ctr"/>
            <a:r>
              <a:rPr lang="bg-BG" sz="1000" b="1" cap="none" dirty="0">
                <a:solidFill>
                  <a:prstClr val="black"/>
                </a:solidFill>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lang="bg-BG" dirty="0"/>
          </a:p>
        </p:txBody>
      </p:sp>
      <p:sp>
        <p:nvSpPr>
          <p:cNvPr id="3" name="Контейнер за съдържание 2"/>
          <p:cNvSpPr>
            <a:spLocks noGrp="1"/>
          </p:cNvSpPr>
          <p:nvPr>
            <p:ph sz="quarter" idx="1"/>
          </p:nvPr>
        </p:nvSpPr>
        <p:spPr>
          <a:ln>
            <a:noFill/>
          </a:ln>
        </p:spPr>
        <p:txBody>
          <a:bodyPr/>
          <a:lstStyle/>
          <a:p>
            <a:pPr marL="0" lvl="0" indent="0" algn="just" fontAlgn="base">
              <a:spcBef>
                <a:spcPct val="0"/>
              </a:spcBef>
              <a:spcAft>
                <a:spcPct val="0"/>
              </a:spcAft>
              <a:buClrTx/>
              <a:buSzTx/>
              <a:buNone/>
            </a:pPr>
            <a:r>
              <a:rPr lang="bg-BG" sz="2000" dirty="0" smtClean="0">
                <a:solidFill>
                  <a:prstClr val="black"/>
                </a:solidFill>
                <a:latin typeface="+mj-lt"/>
              </a:rPr>
              <a:t>	</a:t>
            </a:r>
            <a:r>
              <a:rPr lang="bg-BG" sz="2000" b="1" dirty="0" smtClean="0">
                <a:solidFill>
                  <a:prstClr val="black"/>
                </a:solidFill>
                <a:latin typeface="+mj-lt"/>
              </a:rPr>
              <a:t>Максималният </a:t>
            </a:r>
            <a:r>
              <a:rPr lang="bg-BG" sz="2000" b="1" dirty="0">
                <a:solidFill>
                  <a:prstClr val="black"/>
                </a:solidFill>
                <a:latin typeface="+mj-lt"/>
              </a:rPr>
              <a:t>размер на допустимите разходи за проект към стратегия за ВОМР:</a:t>
            </a:r>
          </a:p>
          <a:p>
            <a:pPr marL="0" lvl="0" indent="0" algn="just" fontAlgn="base">
              <a:spcBef>
                <a:spcPct val="0"/>
              </a:spcBef>
              <a:spcAft>
                <a:spcPct val="0"/>
              </a:spcAft>
              <a:buClrTx/>
              <a:buSzTx/>
              <a:buNone/>
            </a:pPr>
            <a:endParaRPr lang="bg-BG" sz="2000" dirty="0">
              <a:solidFill>
                <a:prstClr val="black"/>
              </a:solidFill>
              <a:latin typeface="+mj-lt"/>
            </a:endParaRPr>
          </a:p>
          <a:p>
            <a:pPr lvl="1" algn="just" fontAlgn="base">
              <a:spcAft>
                <a:spcPct val="0"/>
              </a:spcAft>
            </a:pPr>
            <a:r>
              <a:rPr lang="bg-BG" sz="1800" dirty="0"/>
              <a:t>До 200 000 евро за проекти, финансирани от ПРСР, ПМДР, ОПРЧР и </a:t>
            </a:r>
            <a:r>
              <a:rPr lang="bg-BG" sz="1800" dirty="0" smtClean="0"/>
              <a:t>ОПНОИР;</a:t>
            </a:r>
          </a:p>
          <a:p>
            <a:pPr lvl="1" algn="just" fontAlgn="base">
              <a:spcAft>
                <a:spcPct val="0"/>
              </a:spcAft>
            </a:pPr>
            <a:r>
              <a:rPr lang="bg-BG" sz="2000" dirty="0" smtClean="0">
                <a:solidFill>
                  <a:prstClr val="black"/>
                </a:solidFill>
                <a:latin typeface="+mj-lt"/>
              </a:rPr>
              <a:t>Определен </a:t>
            </a:r>
            <a:r>
              <a:rPr lang="bg-BG" sz="2000" dirty="0">
                <a:solidFill>
                  <a:prstClr val="black"/>
                </a:solidFill>
                <a:latin typeface="+mj-lt"/>
              </a:rPr>
              <a:t>в насоките за кандидатстване на УО на ОПОС 2014-2020 г</a:t>
            </a:r>
            <a:r>
              <a:rPr lang="bg-BG" sz="2000" dirty="0" smtClean="0">
                <a:solidFill>
                  <a:prstClr val="black"/>
                </a:solidFill>
                <a:latin typeface="+mj-lt"/>
              </a:rPr>
              <a:t>.;</a:t>
            </a:r>
          </a:p>
          <a:p>
            <a:pPr lvl="1" algn="just" fontAlgn="base">
              <a:spcAft>
                <a:spcPct val="0"/>
              </a:spcAft>
            </a:pPr>
            <a:r>
              <a:rPr lang="bg-BG" sz="2000" dirty="0" smtClean="0">
                <a:solidFill>
                  <a:prstClr val="black"/>
                </a:solidFill>
                <a:latin typeface="+mj-lt"/>
              </a:rPr>
              <a:t>Определен </a:t>
            </a:r>
            <a:r>
              <a:rPr lang="bg-BG" sz="2000" dirty="0">
                <a:solidFill>
                  <a:prstClr val="black"/>
                </a:solidFill>
                <a:latin typeface="+mj-lt"/>
              </a:rPr>
              <a:t>в обявата на МИГ/МИРГ след одобрение на Управляващия орган (УО) на ОПИК за проекти, финансирани от ОПИК.</a:t>
            </a:r>
          </a:p>
          <a:p>
            <a:endParaRPr lang="bg-BG" dirty="0"/>
          </a:p>
        </p:txBody>
      </p:sp>
      <p:pic>
        <p:nvPicPr>
          <p:cNvPr id="4" name="Picture 3"/>
          <p:cNvPicPr>
            <a:picLocks noChangeAspect="1" noChangeArrowheads="1"/>
          </p:cNvPicPr>
          <p:nvPr/>
        </p:nvPicPr>
        <p:blipFill>
          <a:blip r:embed="rId2" cstate="print"/>
          <a:srcRect b="10378"/>
          <a:stretch>
            <a:fillRect/>
          </a:stretch>
        </p:blipFill>
        <p:spPr bwMode="auto">
          <a:xfrm>
            <a:off x="633636" y="188640"/>
            <a:ext cx="1562100" cy="647700"/>
          </a:xfrm>
          <a:prstGeom prst="rect">
            <a:avLst/>
          </a:prstGeom>
          <a:noFill/>
          <a:ln w="9525">
            <a:noFill/>
            <a:miter lim="800000"/>
            <a:headEnd/>
            <a:tailEnd/>
          </a:ln>
        </p:spPr>
      </p:pic>
      <p:pic>
        <p:nvPicPr>
          <p:cNvPr id="5" name="Картина 1"/>
          <p:cNvPicPr>
            <a:picLocks noChangeArrowheads="1"/>
          </p:cNvPicPr>
          <p:nvPr/>
        </p:nvPicPr>
        <p:blipFill>
          <a:blip r:embed="rId3" cstate="print"/>
          <a:srcRect/>
          <a:stretch>
            <a:fillRect/>
          </a:stretch>
        </p:blipFill>
        <p:spPr bwMode="auto">
          <a:xfrm>
            <a:off x="4032448" y="188641"/>
            <a:ext cx="772209" cy="643508"/>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Tree>
    <p:extLst>
      <p:ext uri="{BB962C8B-B14F-4D97-AF65-F5344CB8AC3E}">
        <p14:creationId xmlns:p14="http://schemas.microsoft.com/office/powerpoint/2010/main" val="950827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sz="quarter" idx="1"/>
          </p:nvPr>
        </p:nvSpPr>
        <p:spPr>
          <a:xfrm>
            <a:off x="467544" y="2132856"/>
            <a:ext cx="7776864" cy="3456383"/>
          </a:xfrm>
        </p:spPr>
        <p:txBody>
          <a:bodyPr>
            <a:normAutofit/>
          </a:bodyPr>
          <a:lstStyle/>
          <a:p>
            <a:pPr marL="365760" lvl="0" indent="-256032" algn="just">
              <a:spcBef>
                <a:spcPts val="400"/>
              </a:spcBef>
              <a:buClr>
                <a:srgbClr val="2DA2BF"/>
              </a:buClr>
              <a:buSzPct val="68000"/>
              <a:buNone/>
            </a:pPr>
            <a:r>
              <a:rPr lang="bg-BG" sz="14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Настоящата  презентация е изготвена в изпълнение на проект по  </a:t>
            </a:r>
            <a:r>
              <a:rPr lang="bg-BG" sz="1400" b="1" i="1" dirty="0" err="1">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подмярка</a:t>
            </a:r>
            <a:r>
              <a:rPr lang="bg-BG" sz="14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 19.1</a:t>
            </a:r>
          </a:p>
          <a:p>
            <a:pPr marL="365760" lvl="0" indent="-256032" algn="just">
              <a:spcBef>
                <a:spcPts val="400"/>
              </a:spcBef>
              <a:buClr>
                <a:srgbClr val="2DA2BF"/>
              </a:buClr>
              <a:buSzPct val="68000"/>
              <a:buNone/>
            </a:pPr>
            <a:r>
              <a:rPr lang="bg-BG" sz="14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„Помощ за подготвителни дейности“, Мярка 19 „Водено от общностите местно</a:t>
            </a:r>
          </a:p>
          <a:p>
            <a:pPr marL="365760" lvl="0" indent="-256032" algn="just">
              <a:spcBef>
                <a:spcPts val="400"/>
              </a:spcBef>
              <a:buClr>
                <a:srgbClr val="2DA2BF"/>
              </a:buClr>
              <a:buSzPct val="68000"/>
              <a:buNone/>
            </a:pPr>
            <a:r>
              <a:rPr lang="bg-BG" sz="14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развитие“ финансиран от Програма за развитие на селските райони 2014-2020 год.</a:t>
            </a:r>
          </a:p>
          <a:p>
            <a:pPr marL="365760" lvl="0" indent="-256032" algn="just">
              <a:spcBef>
                <a:spcPts val="400"/>
              </a:spcBef>
              <a:buClr>
                <a:srgbClr val="2DA2BF"/>
              </a:buClr>
              <a:buSzPct val="68000"/>
              <a:buNone/>
            </a:pPr>
            <a:r>
              <a:rPr lang="bg-BG" sz="1400" b="1" i="1" dirty="0" err="1">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съфинансирана</a:t>
            </a:r>
            <a:r>
              <a:rPr lang="bg-BG" sz="14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 от Европейския съюз чрез Европейския земеделски фонд за развитие на</a:t>
            </a:r>
          </a:p>
          <a:p>
            <a:pPr marL="365760" lvl="0" indent="-256032" algn="just">
              <a:spcBef>
                <a:spcPts val="400"/>
              </a:spcBef>
              <a:buClr>
                <a:srgbClr val="2DA2BF"/>
              </a:buClr>
              <a:buSzPct val="68000"/>
              <a:buNone/>
            </a:pPr>
            <a:r>
              <a:rPr lang="bg-BG" sz="14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селските райони съгласно Договор за безвъзмездна финансова </a:t>
            </a:r>
          </a:p>
          <a:p>
            <a:pPr marL="365760" lvl="0" indent="-256032">
              <a:spcBef>
                <a:spcPts val="400"/>
              </a:spcBef>
              <a:buClr>
                <a:srgbClr val="2DA2BF"/>
              </a:buClr>
              <a:buSzPct val="68000"/>
              <a:buNone/>
            </a:pPr>
            <a:r>
              <a:rPr lang="bg-BG" sz="14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 РД 50-156/07.12.2015 </a:t>
            </a:r>
            <a:r>
              <a:rPr lang="bg-BG" sz="13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год. </a:t>
            </a:r>
          </a:p>
          <a:p>
            <a:pPr marL="365760" lvl="0" indent="-256032" algn="just">
              <a:spcBef>
                <a:spcPts val="400"/>
              </a:spcBef>
              <a:buClr>
                <a:srgbClr val="2DA2BF"/>
              </a:buClr>
              <a:buSzPct val="68000"/>
              <a:buNone/>
            </a:pPr>
            <a:endParaRPr lang="bg-BG" sz="13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endParaRPr>
          </a:p>
          <a:p>
            <a:pPr marL="365760" lvl="0" indent="-256032" algn="just">
              <a:spcBef>
                <a:spcPts val="400"/>
              </a:spcBef>
              <a:buClr>
                <a:srgbClr val="2DA2BF"/>
              </a:buClr>
              <a:buSzPct val="68000"/>
              <a:buNone/>
            </a:pPr>
            <a:endParaRPr lang="bg-BG" sz="13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endParaRPr>
          </a:p>
          <a:p>
            <a:pPr marL="365760" lvl="0" indent="-256032" algn="just">
              <a:spcBef>
                <a:spcPts val="400"/>
              </a:spcBef>
              <a:buClr>
                <a:srgbClr val="2DA2BF"/>
              </a:buClr>
              <a:buSzPct val="68000"/>
              <a:buNone/>
            </a:pPr>
            <a:r>
              <a:rPr lang="bg-BG" sz="13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Бенефициент по проекта: Община Долна Митрополия;</a:t>
            </a:r>
          </a:p>
          <a:p>
            <a:pPr marL="365760" lvl="0" indent="-256032" algn="just">
              <a:spcBef>
                <a:spcPts val="400"/>
              </a:spcBef>
              <a:buClr>
                <a:srgbClr val="2DA2BF"/>
              </a:buClr>
              <a:buSzPct val="68000"/>
              <a:buNone/>
            </a:pPr>
            <a:r>
              <a:rPr lang="bg-BG" sz="13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Партньор 1: Община Долни Дъбник</a:t>
            </a:r>
          </a:p>
          <a:p>
            <a:pPr marL="365760" lvl="0" indent="-256032" algn="just">
              <a:spcBef>
                <a:spcPts val="400"/>
              </a:spcBef>
              <a:buClr>
                <a:srgbClr val="2DA2BF"/>
              </a:buClr>
              <a:buSzPct val="68000"/>
              <a:buNone/>
            </a:pPr>
            <a:r>
              <a:rPr lang="bg-BG" sz="13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Партньор 2: Народно читалище „Неофит Рилски-1872“ гр. Тръстеник</a:t>
            </a:r>
          </a:p>
          <a:p>
            <a:pPr marL="365760" lvl="0" indent="-256032" algn="just">
              <a:spcBef>
                <a:spcPts val="400"/>
              </a:spcBef>
              <a:buClr>
                <a:srgbClr val="2DA2BF"/>
              </a:buClr>
              <a:buSzPct val="68000"/>
              <a:buNone/>
            </a:pPr>
            <a:r>
              <a:rPr lang="bg-BG" sz="13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Партньор 3: Фондация „РАЗВИТИЕ-НОВ ВЕК“ с. Рибен</a:t>
            </a:r>
          </a:p>
          <a:p>
            <a:pPr marL="365760" lvl="0" indent="-256032" algn="just">
              <a:spcBef>
                <a:spcPts val="400"/>
              </a:spcBef>
              <a:buClr>
                <a:srgbClr val="2DA2BF"/>
              </a:buClr>
              <a:buSzPct val="68000"/>
              <a:buNone/>
            </a:pPr>
            <a:r>
              <a:rPr lang="bg-BG" sz="1300" b="1" i="1" dirty="0">
                <a:solidFill>
                  <a:srgbClr val="464646"/>
                </a:solidFill>
                <a:effectLst>
                  <a:outerShdw blurRad="31750" dist="25400" dir="5400000" algn="tl" rotWithShape="0">
                    <a:srgbClr val="000000">
                      <a:alpha val="25000"/>
                    </a:srgbClr>
                  </a:outerShdw>
                </a:effectLst>
                <a:latin typeface="Times New Roman" pitchFamily="18" charset="0"/>
                <a:cs typeface="Times New Roman" pitchFamily="18" charset="0"/>
              </a:rPr>
              <a:t>Партньор 4: „ЗЪРНЕНИ ХРАНИ-ДМ“ ЕООД гр. Долна Митрополия</a:t>
            </a:r>
          </a:p>
          <a:p>
            <a:pPr algn="ctr">
              <a:buNone/>
            </a:pPr>
            <a:endParaRPr lang="bg-BG"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
        <p:nvSpPr>
          <p:cNvPr id="8" name="Заглавие 5"/>
          <p:cNvSpPr txBox="1">
            <a:spLocks/>
          </p:cNvSpPr>
          <p:nvPr/>
        </p:nvSpPr>
        <p:spPr>
          <a:xfrm>
            <a:off x="755576" y="5373216"/>
            <a:ext cx="7851775" cy="110864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g-BG" sz="1100" b="0" i="0" u="none" strike="noStrike" kern="1200" cap="none" spc="0" normalizeH="0" baseline="0" noProof="0" dirty="0" smtClean="0">
                <a:ln>
                  <a:noFill/>
                </a:ln>
                <a:solidFill>
                  <a:schemeClr val="tx1"/>
                </a:solidFill>
                <a:effectLst/>
                <a:uLnTx/>
                <a:uFillTx/>
                <a:latin typeface="+mj-lt"/>
                <a:ea typeface="+mj-ea"/>
                <a:cs typeface="+mj-cs"/>
              </a:rPr>
              <a:t/>
            </a:r>
            <a:br>
              <a:rPr kumimoji="0" lang="bg-BG" sz="1100" b="0" i="0" u="none" strike="noStrike" kern="1200" cap="none" spc="0" normalizeH="0" baseline="0" noProof="0" dirty="0" smtClean="0">
                <a:ln>
                  <a:noFill/>
                </a:ln>
                <a:solidFill>
                  <a:schemeClr val="tx1"/>
                </a:solidFill>
                <a:effectLst/>
                <a:uLnTx/>
                <a:uFillTx/>
                <a:latin typeface="+mj-lt"/>
                <a:ea typeface="+mj-ea"/>
                <a:cs typeface="+mj-cs"/>
              </a:rPr>
            </a:br>
            <a:endParaRPr kumimoji="0" lang="bg-BG" sz="1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down)">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sz="quarter" idx="1"/>
          </p:nvPr>
        </p:nvSpPr>
        <p:spPr>
          <a:xfrm>
            <a:off x="457200" y="1556792"/>
            <a:ext cx="7787208" cy="4968552"/>
          </a:xfrm>
        </p:spPr>
        <p:txBody>
          <a:bodyPr>
            <a:normAutofit fontScale="70000" lnSpcReduction="20000"/>
          </a:bodyPr>
          <a:lstStyle/>
          <a:p>
            <a:pPr marL="0" indent="0" algn="just">
              <a:buNone/>
            </a:pPr>
            <a:r>
              <a:rPr lang="bg-BG" dirty="0"/>
              <a:t>	</a:t>
            </a:r>
            <a:r>
              <a:rPr lang="bg-BG" sz="2700" dirty="0" smtClean="0"/>
              <a:t>В </a:t>
            </a:r>
            <a:r>
              <a:rPr lang="bg-BG" sz="2700" dirty="0"/>
              <a:t>периода 2009 – 2011 г. по </a:t>
            </a:r>
            <a:r>
              <a:rPr lang="bg-BG" sz="2700" dirty="0" err="1"/>
              <a:t>подмярка</a:t>
            </a:r>
            <a:r>
              <a:rPr lang="bg-BG" sz="2700" dirty="0"/>
              <a:t> 431-2 „Придобиване на умения и постигане на обществена активност за територията на потенциални местни инициативни групи“ от ос 4 на Програмата за развитие на селските райони (2007-2013) са изпълнени 90 проекта на територията на 138 общини от селските райони на Република България, които спомагат за повишаване на информираността на местното население за възможностите, предоставени от подхода ЛИДЕР, способстват за повишаване на местния капацитет за подготовка и прилагане на проекти и стратегии за местно развитие</a:t>
            </a:r>
            <a:r>
              <a:rPr lang="bg-BG" sz="2700" dirty="0" smtClean="0"/>
              <a:t>.</a:t>
            </a:r>
          </a:p>
          <a:p>
            <a:pPr marL="0" indent="0" algn="just">
              <a:buNone/>
            </a:pPr>
            <a:r>
              <a:rPr lang="bg-BG" sz="2700" dirty="0" smtClean="0"/>
              <a:t>	Прилагането </a:t>
            </a:r>
            <a:r>
              <a:rPr lang="bg-BG" sz="2700" dirty="0"/>
              <a:t>на подхода ЛИДЕР в програмния период 2007-2013 г. се извършва и по мярка 41 ”Прилагане на стратегии за местно развитие” и </a:t>
            </a:r>
            <a:r>
              <a:rPr lang="bg-BG" sz="2700" dirty="0" err="1"/>
              <a:t>подмярка</a:t>
            </a:r>
            <a:r>
              <a:rPr lang="bg-BG" sz="2700" dirty="0"/>
              <a:t> 431-1 ”Управление на местни инициативни групи, придобиване на умения и постигане на обществена активност в териториите на избрани местни инициативни групи”. Одобрени са 35 местни инициативни групи, </a:t>
            </a:r>
            <a:r>
              <a:rPr lang="bg-BG" sz="2700" dirty="0" smtClean="0"/>
              <a:t>обхващащи </a:t>
            </a:r>
            <a:r>
              <a:rPr lang="bg-BG" sz="2700" dirty="0"/>
              <a:t>57 общини от селските райони на страната с територия малко над 25 800 км</a:t>
            </a:r>
            <a:r>
              <a:rPr lang="bg-BG" sz="2700" baseline="30000" dirty="0"/>
              <a:t>2</a:t>
            </a:r>
            <a:r>
              <a:rPr lang="bg-BG" sz="2700" dirty="0"/>
              <a:t>, 1 112 населени места и население над 800 хил. души.</a:t>
            </a:r>
          </a:p>
          <a:p>
            <a:endParaRPr lang="bg-BG"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sz="quarter" idx="1"/>
          </p:nvPr>
        </p:nvSpPr>
        <p:spPr>
          <a:xfrm>
            <a:off x="457200" y="1600200"/>
            <a:ext cx="8051576" cy="4873752"/>
          </a:xfrm>
        </p:spPr>
        <p:txBody>
          <a:bodyPr>
            <a:normAutofit fontScale="92500" lnSpcReduction="10000"/>
          </a:bodyPr>
          <a:lstStyle/>
          <a:p>
            <a:pPr marL="0" indent="0" algn="just">
              <a:buNone/>
            </a:pPr>
            <a:r>
              <a:rPr lang="bg-BG" sz="2100" dirty="0" smtClean="0"/>
              <a:t>	Подходът </a:t>
            </a:r>
            <a:r>
              <a:rPr lang="bg-BG" sz="2100" dirty="0"/>
              <a:t>ЛИДЕР през програмния период 2007 – 2013г. фокусира значителен интерес от страна на публичния, неправителствения и бизнес сектора в селските райони – на територията на 78% от общините в селските райони по </a:t>
            </a:r>
            <a:r>
              <a:rPr lang="bg-BG" sz="2100" dirty="0" err="1"/>
              <a:t>подмярка</a:t>
            </a:r>
            <a:r>
              <a:rPr lang="bg-BG" sz="2100" dirty="0"/>
              <a:t> 431-2 и 61% от общините в селските райони по мярка 41 и </a:t>
            </a:r>
            <a:r>
              <a:rPr lang="bg-BG" sz="2100" dirty="0" err="1"/>
              <a:t>подмярка</a:t>
            </a:r>
            <a:r>
              <a:rPr lang="bg-BG" sz="2100" dirty="0"/>
              <a:t> 431-1. </a:t>
            </a:r>
            <a:endParaRPr lang="bg-BG" sz="2100" dirty="0" smtClean="0"/>
          </a:p>
          <a:p>
            <a:pPr marL="0" indent="0" algn="just">
              <a:buNone/>
            </a:pPr>
            <a:r>
              <a:rPr lang="bg-BG" sz="2100" dirty="0"/>
              <a:t>	</a:t>
            </a:r>
            <a:r>
              <a:rPr lang="bg-BG" sz="2100" dirty="0" smtClean="0"/>
              <a:t>Местните </a:t>
            </a:r>
            <a:r>
              <a:rPr lang="bg-BG" sz="2100" dirty="0"/>
              <a:t>общности разпознаха в подхода  реална възможност за социално приобщаване, намаляване на бедността и миграцията и развитие на териториите си като цяло. Създаден е капацитет и опит в оживяването на местните общности и прилагането на стратегии за местно развитие на териториите в селските райони. </a:t>
            </a:r>
            <a:endParaRPr lang="bg-BG" sz="2100" dirty="0" smtClean="0"/>
          </a:p>
          <a:p>
            <a:pPr marL="0" indent="0" algn="just">
              <a:buNone/>
            </a:pPr>
            <a:r>
              <a:rPr lang="bg-BG" sz="2100" dirty="0"/>
              <a:t>	</a:t>
            </a:r>
            <a:r>
              <a:rPr lang="bg-BG" sz="2100" dirty="0" smtClean="0"/>
              <a:t>Одобрените </a:t>
            </a:r>
            <a:r>
              <a:rPr lang="bg-BG" sz="2100" dirty="0"/>
              <a:t>35 МИГ на територията на селските райони активно подпомагат процесите на оживяване на общностите, активиране на предприемачество в разнообразни дейности и форми на заетост, устойчиво използване на ресурсите и потенциала за развитие на територията.</a:t>
            </a:r>
          </a:p>
          <a:p>
            <a:endParaRPr lang="bg-BG" dirty="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sz="quarter" idx="1"/>
          </p:nvPr>
        </p:nvSpPr>
        <p:spPr>
          <a:xfrm>
            <a:off x="457200" y="1600200"/>
            <a:ext cx="7931224" cy="4873752"/>
          </a:xfrm>
        </p:spPr>
        <p:txBody>
          <a:bodyPr>
            <a:normAutofit/>
          </a:bodyPr>
          <a:lstStyle/>
          <a:p>
            <a:pPr marL="0" indent="0" algn="just">
              <a:buNone/>
            </a:pPr>
            <a:r>
              <a:rPr lang="bg-BG" dirty="0" smtClean="0"/>
              <a:t>	</a:t>
            </a:r>
            <a:r>
              <a:rPr lang="bg-BG" sz="2000" b="1" dirty="0" smtClean="0"/>
              <a:t>Местното </a:t>
            </a:r>
            <a:r>
              <a:rPr lang="bg-BG" sz="2000" b="1" dirty="0"/>
              <a:t>развитие в рамките на подхода ЛИДЕР в периода 2014 – 2020г. се нарича “Водено от общностите местно развитие” (ВОМР</a:t>
            </a:r>
            <a:r>
              <a:rPr lang="bg-BG" sz="2000" b="1" dirty="0" smtClean="0"/>
              <a:t>) – МЯРКА 19 ОТ ПРСР. </a:t>
            </a:r>
          </a:p>
          <a:p>
            <a:pPr marL="0" indent="0" algn="just">
              <a:buNone/>
            </a:pPr>
            <a:r>
              <a:rPr lang="bg-BG" sz="2000" dirty="0" smtClean="0"/>
              <a:t>	Съгласно </a:t>
            </a:r>
            <a:r>
              <a:rPr lang="bg-BG" sz="2000" dirty="0"/>
              <a:t>член 32 от Регламент на (ЕС) № 1303/2013 относно </a:t>
            </a:r>
            <a:r>
              <a:rPr lang="bg-BG" sz="2000" dirty="0" smtClean="0"/>
              <a:t>общо приложимите </a:t>
            </a:r>
            <a:r>
              <a:rPr lang="bg-BG" sz="2000" dirty="0"/>
              <a:t>разпоредби, които регламентират Водено от общностите местно развитие (CLLD),  се основават на подхода ЛИДЕР и засягат четири от фондовете, обхванати от Общата стратегическа рамка – Европейския фонд за регионално развитие, Европейския социален фонд, Европейския земеделски фонд за развитие на селските райони и Европейския фонд за морско дело и рибарство – за програмния период 2014–2020 г. </a:t>
            </a:r>
            <a:endParaRPr lang="bg-BG" sz="2000" dirty="0" smtClean="0"/>
          </a:p>
        </p:txBody>
      </p:sp>
      <p:pic>
        <p:nvPicPr>
          <p:cNvPr id="4" name="Картина 1"/>
          <p:cNvPicPr>
            <a:picLocks noChangeArrowheads="1"/>
          </p:cNvPicPr>
          <p:nvPr/>
        </p:nvPicPr>
        <p:blipFill>
          <a:blip r:embed="rId2" cstate="print"/>
          <a:srcRect/>
          <a:stretch>
            <a:fillRect/>
          </a:stretch>
        </p:blipFill>
        <p:spPr bwMode="auto">
          <a:xfrm>
            <a:off x="4032448" y="188641"/>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633636" y="188640"/>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
        <p:nvSpPr>
          <p:cNvPr id="7" name="Rectangle 5"/>
          <p:cNvSpPr>
            <a:spLocks noChangeArrowheads="1"/>
          </p:cNvSpPr>
          <p:nvPr/>
        </p:nvSpPr>
        <p:spPr bwMode="auto">
          <a:xfrm>
            <a:off x="0" y="1124744"/>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980728"/>
            <a:ext cx="8208912" cy="216396"/>
          </a:xfrm>
        </p:spPr>
        <p:txBody>
          <a:bodyPr>
            <a:normAutofit fontScale="90000"/>
          </a:bodyPr>
          <a:lstStyle/>
          <a:p>
            <a:pPr lvl="0" algn="ctr" fontAlgn="base">
              <a:spcAft>
                <a:spcPct val="0"/>
              </a:spcAft>
              <a:tabLst>
                <a:tab pos="2174875" algn="r"/>
              </a:tabLst>
            </a:pPr>
            <a:r>
              <a:rPr lang="bg-BG" sz="1000" b="1" cap="none" dirty="0" smtClean="0">
                <a:solidFill>
                  <a:prstClr val="black"/>
                </a:solidFill>
                <a:latin typeface="Arial" pitchFamily="34" charset="0"/>
                <a:ea typeface="Times New Roman" pitchFamily="18" charset="0"/>
                <a:cs typeface="+mn-cs"/>
              </a:rPr>
              <a:t/>
            </a:r>
            <a:br>
              <a:rPr lang="bg-BG" sz="1000" b="1" cap="none" dirty="0" smtClean="0">
                <a:solidFill>
                  <a:prstClr val="black"/>
                </a:solidFill>
                <a:latin typeface="Arial" pitchFamily="34" charset="0"/>
                <a:ea typeface="Times New Roman" pitchFamily="18" charset="0"/>
                <a:cs typeface="+mn-cs"/>
              </a:rPr>
            </a:br>
            <a:r>
              <a:rPr lang="bg-BG" sz="1000" b="1" cap="none" dirty="0">
                <a:solidFill>
                  <a:prstClr val="black"/>
                </a:solidFill>
                <a:latin typeface="Arial" pitchFamily="34" charset="0"/>
                <a:ea typeface="Times New Roman" pitchFamily="18" charset="0"/>
                <a:cs typeface="+mn-cs"/>
              </a:rPr>
              <a:t/>
            </a:r>
            <a:br>
              <a:rPr lang="bg-BG" sz="1000" b="1" cap="none" dirty="0">
                <a:solidFill>
                  <a:prstClr val="black"/>
                </a:solidFill>
                <a:latin typeface="Arial" pitchFamily="34" charset="0"/>
                <a:ea typeface="Times New Roman" pitchFamily="18" charset="0"/>
                <a:cs typeface="+mn-cs"/>
              </a:rPr>
            </a:br>
            <a:r>
              <a:rPr lang="bg-BG" sz="1000" b="1" cap="none" dirty="0" smtClean="0">
                <a:solidFill>
                  <a:prstClr val="black"/>
                </a:solidFill>
                <a:latin typeface="Arial" pitchFamily="34" charset="0"/>
                <a:ea typeface="Times New Roman" pitchFamily="18" charset="0"/>
                <a:cs typeface="+mn-cs"/>
              </a:rPr>
              <a:t/>
            </a:r>
            <a:br>
              <a:rPr lang="bg-BG" sz="1000" b="1" cap="none" dirty="0" smtClean="0">
                <a:solidFill>
                  <a:prstClr val="black"/>
                </a:solidFill>
                <a:latin typeface="Arial" pitchFamily="34" charset="0"/>
                <a:ea typeface="Times New Roman" pitchFamily="18" charset="0"/>
                <a:cs typeface="+mn-cs"/>
              </a:rPr>
            </a:br>
            <a:r>
              <a:rPr lang="bg-BG" sz="1000" b="1" cap="none" dirty="0">
                <a:solidFill>
                  <a:prstClr val="black"/>
                </a:solidFill>
                <a:latin typeface="Arial" pitchFamily="34" charset="0"/>
                <a:ea typeface="Times New Roman" pitchFamily="18" charset="0"/>
                <a:cs typeface="+mn-cs"/>
              </a:rPr>
              <a:t/>
            </a:r>
            <a:br>
              <a:rPr lang="bg-BG" sz="1000" b="1" cap="none" dirty="0">
                <a:solidFill>
                  <a:prstClr val="black"/>
                </a:solidFill>
                <a:latin typeface="Arial" pitchFamily="34" charset="0"/>
                <a:ea typeface="Times New Roman" pitchFamily="18" charset="0"/>
                <a:cs typeface="+mn-cs"/>
              </a:rPr>
            </a:br>
            <a:r>
              <a:rPr lang="bg-BG" sz="1000" b="1" cap="none" dirty="0">
                <a:solidFill>
                  <a:prstClr val="black"/>
                </a:solidFill>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r>
              <a:rPr lang="bg-BG" sz="1000" b="1" cap="none" dirty="0" smtClean="0">
                <a:solidFill>
                  <a:prstClr val="black"/>
                </a:solidFill>
                <a:latin typeface="Arial" pitchFamily="34" charset="0"/>
                <a:ea typeface="Times New Roman" pitchFamily="18" charset="0"/>
              </a:rPr>
              <a:t>"</a:t>
            </a:r>
            <a:endParaRPr lang="bg-BG" dirty="0"/>
          </a:p>
        </p:txBody>
      </p:sp>
      <p:sp>
        <p:nvSpPr>
          <p:cNvPr id="3" name="Контейнер за съдържание 2"/>
          <p:cNvSpPr>
            <a:spLocks noGrp="1"/>
          </p:cNvSpPr>
          <p:nvPr>
            <p:ph sz="quarter" idx="1"/>
          </p:nvPr>
        </p:nvSpPr>
        <p:spPr>
          <a:xfrm>
            <a:off x="539552" y="1412776"/>
            <a:ext cx="7992888" cy="5328592"/>
          </a:xfrm>
        </p:spPr>
        <p:txBody>
          <a:bodyPr>
            <a:normAutofit fontScale="25000" lnSpcReduction="20000"/>
          </a:bodyPr>
          <a:lstStyle/>
          <a:p>
            <a:pPr marL="0" indent="0">
              <a:buNone/>
            </a:pPr>
            <a:r>
              <a:rPr lang="ru-RU" sz="8000" b="1" i="1" dirty="0" err="1" smtClean="0"/>
              <a:t>Основни</a:t>
            </a:r>
            <a:r>
              <a:rPr lang="ru-RU" sz="8000" b="1" i="1" dirty="0" smtClean="0"/>
              <a:t> </a:t>
            </a:r>
            <a:r>
              <a:rPr lang="ru-RU" sz="8000" b="1" i="1" dirty="0" err="1" smtClean="0"/>
              <a:t>елементи</a:t>
            </a:r>
            <a:r>
              <a:rPr lang="ru-RU" sz="8000" b="1" i="1" dirty="0" smtClean="0"/>
              <a:t> на подхода ВОМР:</a:t>
            </a:r>
          </a:p>
          <a:p>
            <a:pPr algn="just">
              <a:buFont typeface="Wingdings" panose="05000000000000000000" pitchFamily="2" charset="2"/>
              <a:buChar char="ü"/>
            </a:pPr>
            <a:r>
              <a:rPr lang="ru-RU" sz="7200" b="1" dirty="0" err="1" smtClean="0"/>
              <a:t>Местните</a:t>
            </a:r>
            <a:r>
              <a:rPr lang="ru-RU" sz="7200" b="1" dirty="0" smtClean="0"/>
              <a:t> </a:t>
            </a:r>
            <a:r>
              <a:rPr lang="ru-RU" sz="7200" b="1" dirty="0" err="1" smtClean="0"/>
              <a:t>групи</a:t>
            </a:r>
            <a:r>
              <a:rPr lang="ru-RU" sz="7200" b="1" dirty="0" smtClean="0"/>
              <a:t> за действие </a:t>
            </a:r>
            <a:r>
              <a:rPr lang="ru-RU" sz="7200" dirty="0" err="1" smtClean="0"/>
              <a:t>трябва</a:t>
            </a:r>
            <a:r>
              <a:rPr lang="ru-RU" sz="7200" dirty="0" smtClean="0"/>
              <a:t> да </a:t>
            </a:r>
            <a:r>
              <a:rPr lang="ru-RU" sz="7200" dirty="0" err="1" smtClean="0"/>
              <a:t>бъдат</a:t>
            </a:r>
            <a:r>
              <a:rPr lang="ru-RU" sz="7200" dirty="0" smtClean="0"/>
              <a:t> </a:t>
            </a:r>
            <a:r>
              <a:rPr lang="ru-RU" sz="7200" dirty="0" err="1" smtClean="0"/>
              <a:t>съставени</a:t>
            </a:r>
            <a:r>
              <a:rPr lang="ru-RU" sz="7200" dirty="0" smtClean="0"/>
              <a:t> от представители на </a:t>
            </a:r>
            <a:r>
              <a:rPr lang="ru-RU" sz="7200" dirty="0" err="1" smtClean="0"/>
              <a:t>местните</a:t>
            </a:r>
            <a:r>
              <a:rPr lang="ru-RU" sz="7200" dirty="0" smtClean="0"/>
              <a:t> </a:t>
            </a:r>
            <a:r>
              <a:rPr lang="ru-RU" sz="7200" dirty="0" err="1" smtClean="0"/>
              <a:t>публични</a:t>
            </a:r>
            <a:r>
              <a:rPr lang="ru-RU" sz="7200" dirty="0" smtClean="0"/>
              <a:t> и </a:t>
            </a:r>
            <a:r>
              <a:rPr lang="ru-RU" sz="7200" dirty="0" err="1" smtClean="0"/>
              <a:t>частни</a:t>
            </a:r>
            <a:r>
              <a:rPr lang="ru-RU" sz="7200" dirty="0" smtClean="0"/>
              <a:t> </a:t>
            </a:r>
            <a:r>
              <a:rPr lang="ru-RU" sz="7200" dirty="0" err="1" smtClean="0"/>
              <a:t>социално-икономически</a:t>
            </a:r>
            <a:r>
              <a:rPr lang="ru-RU" sz="7200" dirty="0" smtClean="0"/>
              <a:t> </a:t>
            </a:r>
            <a:r>
              <a:rPr lang="ru-RU" sz="7200" dirty="0" err="1" smtClean="0"/>
              <a:t>интереси</a:t>
            </a:r>
            <a:r>
              <a:rPr lang="ru-RU" sz="7200" dirty="0" smtClean="0"/>
              <a:t>, </a:t>
            </a:r>
            <a:r>
              <a:rPr lang="ru-RU" sz="7200" dirty="0" err="1" smtClean="0"/>
              <a:t>като</a:t>
            </a:r>
            <a:r>
              <a:rPr lang="ru-RU" sz="7200" dirty="0" smtClean="0"/>
              <a:t> например </a:t>
            </a:r>
            <a:r>
              <a:rPr lang="ru-RU" sz="7200" dirty="0" err="1" smtClean="0"/>
              <a:t>предприемачи</a:t>
            </a:r>
            <a:r>
              <a:rPr lang="ru-RU" sz="7200" dirty="0" smtClean="0"/>
              <a:t> и </a:t>
            </a:r>
            <a:r>
              <a:rPr lang="ru-RU" sz="7200" dirty="0" err="1" smtClean="0"/>
              <a:t>техните</a:t>
            </a:r>
            <a:r>
              <a:rPr lang="ru-RU" sz="7200" dirty="0" smtClean="0"/>
              <a:t> </a:t>
            </a:r>
            <a:r>
              <a:rPr lang="ru-RU" sz="7200" dirty="0" err="1" smtClean="0"/>
              <a:t>сдружения</a:t>
            </a:r>
            <a:r>
              <a:rPr lang="ru-RU" sz="7200" dirty="0" smtClean="0"/>
              <a:t>, </a:t>
            </a:r>
            <a:r>
              <a:rPr lang="ru-RU" sz="7200" dirty="0" err="1" smtClean="0"/>
              <a:t>местни</a:t>
            </a:r>
            <a:r>
              <a:rPr lang="ru-RU" sz="7200" dirty="0" smtClean="0"/>
              <a:t> </a:t>
            </a:r>
            <a:r>
              <a:rPr lang="ru-RU" sz="7200" dirty="0" err="1" smtClean="0"/>
              <a:t>органи</a:t>
            </a:r>
            <a:r>
              <a:rPr lang="ru-RU" sz="7200" dirty="0" smtClean="0"/>
              <a:t>, </a:t>
            </a:r>
            <a:r>
              <a:rPr lang="ru-RU" sz="7200" dirty="0" err="1" smtClean="0"/>
              <a:t>асоциации</a:t>
            </a:r>
            <a:r>
              <a:rPr lang="ru-RU" sz="7200" dirty="0" smtClean="0"/>
              <a:t> на </a:t>
            </a:r>
            <a:r>
              <a:rPr lang="ru-RU" sz="7200" dirty="0" err="1" smtClean="0"/>
              <a:t>околни</a:t>
            </a:r>
            <a:r>
              <a:rPr lang="ru-RU" sz="7200" dirty="0" smtClean="0"/>
              <a:t> или </a:t>
            </a:r>
            <a:r>
              <a:rPr lang="ru-RU" sz="7200" dirty="0" err="1" smtClean="0"/>
              <a:t>селски</a:t>
            </a:r>
            <a:r>
              <a:rPr lang="ru-RU" sz="7200" dirty="0" smtClean="0"/>
              <a:t> </a:t>
            </a:r>
            <a:r>
              <a:rPr lang="ru-RU" sz="7200" dirty="0" err="1" smtClean="0"/>
              <a:t>райони</a:t>
            </a:r>
            <a:r>
              <a:rPr lang="ru-RU" sz="7200" dirty="0" smtClean="0"/>
              <a:t>, </a:t>
            </a:r>
            <a:r>
              <a:rPr lang="ru-RU" sz="7200" dirty="0" err="1" smtClean="0"/>
              <a:t>групи</a:t>
            </a:r>
            <a:r>
              <a:rPr lang="ru-RU" sz="7200" dirty="0" smtClean="0"/>
              <a:t> от </a:t>
            </a:r>
            <a:r>
              <a:rPr lang="ru-RU" sz="7200" dirty="0" err="1" smtClean="0"/>
              <a:t>граждани</a:t>
            </a:r>
            <a:r>
              <a:rPr lang="ru-RU" sz="7200" dirty="0" smtClean="0"/>
              <a:t> (например </a:t>
            </a:r>
            <a:r>
              <a:rPr lang="ru-RU" sz="7200" dirty="0" err="1" smtClean="0"/>
              <a:t>малцинства</a:t>
            </a:r>
            <a:r>
              <a:rPr lang="ru-RU" sz="7200" dirty="0" smtClean="0"/>
              <a:t>, </a:t>
            </a:r>
            <a:r>
              <a:rPr lang="ru-RU" sz="7200" dirty="0" err="1" smtClean="0"/>
              <a:t>възрастни</a:t>
            </a:r>
            <a:r>
              <a:rPr lang="ru-RU" sz="7200" dirty="0" smtClean="0"/>
              <a:t> </a:t>
            </a:r>
            <a:r>
              <a:rPr lang="ru-RU" sz="7200" dirty="0" err="1" smtClean="0"/>
              <a:t>граждани</a:t>
            </a:r>
            <a:r>
              <a:rPr lang="ru-RU" sz="7200" dirty="0" smtClean="0"/>
              <a:t>, жени/</a:t>
            </a:r>
            <a:r>
              <a:rPr lang="ru-RU" sz="7200" dirty="0" err="1" smtClean="0"/>
              <a:t>мъже</a:t>
            </a:r>
            <a:r>
              <a:rPr lang="ru-RU" sz="7200" dirty="0" smtClean="0"/>
              <a:t>, </a:t>
            </a:r>
            <a:r>
              <a:rPr lang="ru-RU" sz="7200" dirty="0" err="1" smtClean="0"/>
              <a:t>младежи</a:t>
            </a:r>
            <a:r>
              <a:rPr lang="ru-RU" sz="7200" dirty="0" smtClean="0"/>
              <a:t>, </a:t>
            </a:r>
            <a:r>
              <a:rPr lang="ru-RU" sz="7200" dirty="0" err="1" smtClean="0"/>
              <a:t>предприемачи</a:t>
            </a:r>
            <a:r>
              <a:rPr lang="ru-RU" sz="7200" dirty="0" smtClean="0"/>
              <a:t> и т.н.), организации на </a:t>
            </a:r>
            <a:r>
              <a:rPr lang="ru-RU" sz="7200" dirty="0" err="1" smtClean="0"/>
              <a:t>общността</a:t>
            </a:r>
            <a:r>
              <a:rPr lang="ru-RU" sz="7200" dirty="0" smtClean="0"/>
              <a:t> и </a:t>
            </a:r>
            <a:r>
              <a:rPr lang="ru-RU" sz="7200" dirty="0" err="1" smtClean="0"/>
              <a:t>доброволчески</a:t>
            </a:r>
            <a:r>
              <a:rPr lang="ru-RU" sz="7200" dirty="0" smtClean="0"/>
              <a:t> организации и т.н. </a:t>
            </a:r>
            <a:r>
              <a:rPr lang="ru-RU" sz="7200" dirty="0" err="1" smtClean="0"/>
              <a:t>поне</a:t>
            </a:r>
            <a:r>
              <a:rPr lang="ru-RU" sz="7200" dirty="0" smtClean="0"/>
              <a:t> 50 % от </a:t>
            </a:r>
            <a:r>
              <a:rPr lang="ru-RU" sz="7200" dirty="0" err="1" smtClean="0"/>
              <a:t>гласовете</a:t>
            </a:r>
            <a:r>
              <a:rPr lang="ru-RU" sz="7200" dirty="0" smtClean="0"/>
              <a:t> при решения за подбор </a:t>
            </a:r>
            <a:r>
              <a:rPr lang="ru-RU" sz="7200" dirty="0" err="1" smtClean="0"/>
              <a:t>трябва</a:t>
            </a:r>
            <a:r>
              <a:rPr lang="ru-RU" sz="7200" dirty="0" smtClean="0"/>
              <a:t> да </a:t>
            </a:r>
            <a:r>
              <a:rPr lang="ru-RU" sz="7200" dirty="0" err="1" smtClean="0"/>
              <a:t>са</a:t>
            </a:r>
            <a:r>
              <a:rPr lang="ru-RU" sz="7200" dirty="0" smtClean="0"/>
              <a:t> от </a:t>
            </a:r>
            <a:r>
              <a:rPr lang="ru-RU" sz="7200" dirty="0" err="1" smtClean="0"/>
              <a:t>партньори</a:t>
            </a:r>
            <a:r>
              <a:rPr lang="ru-RU" sz="7200" dirty="0" smtClean="0"/>
              <a:t> </a:t>
            </a:r>
            <a:r>
              <a:rPr lang="ru-RU" sz="7200" dirty="0" err="1" smtClean="0"/>
              <a:t>извън</a:t>
            </a:r>
            <a:r>
              <a:rPr lang="ru-RU" sz="7200" dirty="0" smtClean="0"/>
              <a:t> </a:t>
            </a:r>
            <a:r>
              <a:rPr lang="ru-RU" sz="7200" dirty="0" err="1" smtClean="0"/>
              <a:t>публичния</a:t>
            </a:r>
            <a:r>
              <a:rPr lang="ru-RU" sz="7200" dirty="0" smtClean="0"/>
              <a:t> сектор, </a:t>
            </a:r>
            <a:r>
              <a:rPr lang="ru-RU" sz="7200" dirty="0" err="1" smtClean="0"/>
              <a:t>като</a:t>
            </a:r>
            <a:r>
              <a:rPr lang="ru-RU" sz="7200" dirty="0" smtClean="0"/>
              <a:t> </a:t>
            </a:r>
            <a:r>
              <a:rPr lang="ru-RU" sz="7200" dirty="0" err="1" smtClean="0"/>
              <a:t>нито</a:t>
            </a:r>
            <a:r>
              <a:rPr lang="ru-RU" sz="7200" dirty="0" smtClean="0"/>
              <a:t> </a:t>
            </a:r>
            <a:r>
              <a:rPr lang="ru-RU" sz="7200" dirty="0" err="1" smtClean="0"/>
              <a:t>една</a:t>
            </a:r>
            <a:r>
              <a:rPr lang="ru-RU" sz="7200" dirty="0" smtClean="0"/>
              <a:t> от </a:t>
            </a:r>
            <a:r>
              <a:rPr lang="ru-RU" sz="7200" dirty="0" err="1" smtClean="0"/>
              <a:t>групите</a:t>
            </a:r>
            <a:r>
              <a:rPr lang="ru-RU" sz="7200" dirty="0" smtClean="0"/>
              <a:t> по </a:t>
            </a:r>
            <a:r>
              <a:rPr lang="ru-RU" sz="7200" dirty="0" err="1" smtClean="0"/>
              <a:t>интереси</a:t>
            </a:r>
            <a:r>
              <a:rPr lang="ru-RU" sz="7200" dirty="0" smtClean="0"/>
              <a:t> не </a:t>
            </a:r>
            <a:r>
              <a:rPr lang="ru-RU" sz="7200" dirty="0" err="1" smtClean="0"/>
              <a:t>трябва</a:t>
            </a:r>
            <a:r>
              <a:rPr lang="ru-RU" sz="7200" dirty="0" smtClean="0"/>
              <a:t> да </a:t>
            </a:r>
            <a:r>
              <a:rPr lang="ru-RU" sz="7200" dirty="0" err="1" smtClean="0"/>
              <a:t>има</a:t>
            </a:r>
            <a:r>
              <a:rPr lang="ru-RU" sz="7200" dirty="0" smtClean="0"/>
              <a:t> </a:t>
            </a:r>
            <a:r>
              <a:rPr lang="ru-RU" sz="7200" dirty="0" err="1" smtClean="0"/>
              <a:t>повече</a:t>
            </a:r>
            <a:r>
              <a:rPr lang="ru-RU" sz="7200" dirty="0" smtClean="0"/>
              <a:t> от 49 % от </a:t>
            </a:r>
            <a:r>
              <a:rPr lang="ru-RU" sz="7200" dirty="0" err="1" smtClean="0"/>
              <a:t>гласовете</a:t>
            </a:r>
            <a:r>
              <a:rPr lang="ru-RU" sz="7200" dirty="0" smtClean="0"/>
              <a:t>;</a:t>
            </a:r>
          </a:p>
          <a:p>
            <a:pPr algn="just">
              <a:buFont typeface="Wingdings" panose="05000000000000000000" pitchFamily="2" charset="2"/>
              <a:buChar char="ü"/>
            </a:pPr>
            <a:r>
              <a:rPr lang="ru-RU" sz="7200" b="1" dirty="0" err="1" smtClean="0"/>
              <a:t>Стратегиите</a:t>
            </a:r>
            <a:r>
              <a:rPr lang="ru-RU" sz="7200" b="1" dirty="0" smtClean="0"/>
              <a:t> за </a:t>
            </a:r>
            <a:r>
              <a:rPr lang="ru-RU" sz="7200" b="1" dirty="0" err="1" smtClean="0"/>
              <a:t>местно</a:t>
            </a:r>
            <a:r>
              <a:rPr lang="ru-RU" sz="7200" b="1" dirty="0" smtClean="0"/>
              <a:t> развитие </a:t>
            </a:r>
            <a:r>
              <a:rPr lang="ru-RU" sz="7200" dirty="0" err="1" smtClean="0"/>
              <a:t>трябва</a:t>
            </a:r>
            <a:r>
              <a:rPr lang="ru-RU" sz="7200" dirty="0" smtClean="0"/>
              <a:t> да </a:t>
            </a:r>
            <a:r>
              <a:rPr lang="ru-RU" sz="7200" dirty="0" err="1" smtClean="0"/>
              <a:t>бъдат</a:t>
            </a:r>
            <a:r>
              <a:rPr lang="ru-RU" sz="7200" dirty="0" smtClean="0"/>
              <a:t> </a:t>
            </a:r>
            <a:r>
              <a:rPr lang="ru-RU" sz="7200" dirty="0" err="1" smtClean="0"/>
              <a:t>съгласувани</a:t>
            </a:r>
            <a:r>
              <a:rPr lang="ru-RU" sz="7200" dirty="0" smtClean="0"/>
              <a:t> </a:t>
            </a:r>
            <a:r>
              <a:rPr lang="ru-RU" sz="7200" dirty="0" err="1" smtClean="0"/>
              <a:t>със</a:t>
            </a:r>
            <a:r>
              <a:rPr lang="ru-RU" sz="7200" dirty="0" smtClean="0"/>
              <a:t> </a:t>
            </a:r>
            <a:r>
              <a:rPr lang="ru-RU" sz="7200" dirty="0" err="1" smtClean="0"/>
              <a:t>съответните</a:t>
            </a:r>
            <a:r>
              <a:rPr lang="ru-RU" sz="7200" dirty="0" smtClean="0"/>
              <a:t> </a:t>
            </a:r>
            <a:r>
              <a:rPr lang="ru-RU" sz="7200" dirty="0" err="1" smtClean="0"/>
              <a:t>програми</a:t>
            </a:r>
            <a:r>
              <a:rPr lang="ru-RU" sz="7200" dirty="0" smtClean="0"/>
              <a:t> от ЕСИ </a:t>
            </a:r>
            <a:r>
              <a:rPr lang="ru-RU" sz="7200" dirty="0" err="1" smtClean="0"/>
              <a:t>фондовете</a:t>
            </a:r>
            <a:r>
              <a:rPr lang="ru-RU" sz="7200" dirty="0" smtClean="0"/>
              <a:t>, от </a:t>
            </a:r>
            <a:r>
              <a:rPr lang="ru-RU" sz="7200" dirty="0" err="1" smtClean="0"/>
              <a:t>които</a:t>
            </a:r>
            <a:r>
              <a:rPr lang="ru-RU" sz="7200" dirty="0" smtClean="0"/>
              <a:t> </a:t>
            </a:r>
            <a:r>
              <a:rPr lang="ru-RU" sz="7200" dirty="0" err="1" smtClean="0"/>
              <a:t>получават</a:t>
            </a:r>
            <a:r>
              <a:rPr lang="ru-RU" sz="7200" dirty="0" smtClean="0"/>
              <a:t> </a:t>
            </a:r>
            <a:r>
              <a:rPr lang="ru-RU" sz="7200" dirty="0" err="1" smtClean="0"/>
              <a:t>подкрепа</a:t>
            </a:r>
            <a:r>
              <a:rPr lang="ru-RU" sz="7200" dirty="0" smtClean="0"/>
              <a:t>. В </a:t>
            </a:r>
            <a:r>
              <a:rPr lang="ru-RU" sz="7200" dirty="0" err="1" smtClean="0"/>
              <a:t>тях</a:t>
            </a:r>
            <a:r>
              <a:rPr lang="ru-RU" sz="7200" dirty="0" smtClean="0"/>
              <a:t> </a:t>
            </a:r>
            <a:r>
              <a:rPr lang="ru-RU" sz="7200" dirty="0" err="1" smtClean="0"/>
              <a:t>следва</a:t>
            </a:r>
            <a:r>
              <a:rPr lang="ru-RU" sz="7200" dirty="0" smtClean="0"/>
              <a:t> да </a:t>
            </a:r>
            <a:r>
              <a:rPr lang="ru-RU" sz="7200" dirty="0" err="1" smtClean="0"/>
              <a:t>бъдат</a:t>
            </a:r>
            <a:r>
              <a:rPr lang="ru-RU" sz="7200" dirty="0" smtClean="0"/>
              <a:t> </a:t>
            </a:r>
            <a:r>
              <a:rPr lang="ru-RU" sz="7200" dirty="0" err="1" smtClean="0"/>
              <a:t>определени</a:t>
            </a:r>
            <a:r>
              <a:rPr lang="ru-RU" sz="7200" dirty="0" smtClean="0"/>
              <a:t> </a:t>
            </a:r>
            <a:r>
              <a:rPr lang="ru-RU" sz="7200" dirty="0" err="1" smtClean="0"/>
              <a:t>районът</a:t>
            </a:r>
            <a:r>
              <a:rPr lang="ru-RU" sz="7200" dirty="0" smtClean="0"/>
              <a:t> и </a:t>
            </a:r>
            <a:r>
              <a:rPr lang="ru-RU" sz="7200" dirty="0" err="1" smtClean="0"/>
              <a:t>населението</a:t>
            </a:r>
            <a:r>
              <a:rPr lang="ru-RU" sz="7200" dirty="0" smtClean="0"/>
              <a:t>, </a:t>
            </a:r>
            <a:r>
              <a:rPr lang="ru-RU" sz="7200" dirty="0" err="1" smtClean="0"/>
              <a:t>които</a:t>
            </a:r>
            <a:r>
              <a:rPr lang="ru-RU" sz="7200" dirty="0" smtClean="0"/>
              <a:t> се </a:t>
            </a:r>
            <a:r>
              <a:rPr lang="ru-RU" sz="7200" dirty="0" err="1" smtClean="0"/>
              <a:t>обхващат</a:t>
            </a:r>
            <a:r>
              <a:rPr lang="ru-RU" sz="7200" dirty="0" smtClean="0"/>
              <a:t> от </a:t>
            </a:r>
            <a:r>
              <a:rPr lang="ru-RU" sz="7200" dirty="0" err="1" smtClean="0"/>
              <a:t>стратегията</a:t>
            </a:r>
            <a:r>
              <a:rPr lang="ru-RU" sz="7200" dirty="0" smtClean="0"/>
              <a:t>; да е </a:t>
            </a:r>
            <a:r>
              <a:rPr lang="ru-RU" sz="7200" dirty="0" err="1" smtClean="0"/>
              <a:t>налице</a:t>
            </a:r>
            <a:r>
              <a:rPr lang="ru-RU" sz="7200" dirty="0" smtClean="0"/>
              <a:t> анализ на </a:t>
            </a:r>
            <a:r>
              <a:rPr lang="ru-RU" sz="7200" dirty="0" err="1" smtClean="0"/>
              <a:t>нуждите</a:t>
            </a:r>
            <a:r>
              <a:rPr lang="ru-RU" sz="7200" dirty="0" smtClean="0"/>
              <a:t> от развитие и потенциала на района, </a:t>
            </a:r>
            <a:r>
              <a:rPr lang="ru-RU" sz="7200" dirty="0" err="1" smtClean="0"/>
              <a:t>включително</a:t>
            </a:r>
            <a:r>
              <a:rPr lang="ru-RU" sz="7200" dirty="0" smtClean="0"/>
              <a:t> анализ на </a:t>
            </a:r>
            <a:r>
              <a:rPr lang="ru-RU" sz="7200" dirty="0" err="1" smtClean="0"/>
              <a:t>силните</a:t>
            </a:r>
            <a:r>
              <a:rPr lang="ru-RU" sz="7200" dirty="0" smtClean="0"/>
              <a:t> и слабите </a:t>
            </a:r>
            <a:r>
              <a:rPr lang="ru-RU" sz="7200" dirty="0" err="1" smtClean="0"/>
              <a:t>страни</a:t>
            </a:r>
            <a:r>
              <a:rPr lang="ru-RU" sz="7200" dirty="0" smtClean="0"/>
              <a:t>, </a:t>
            </a:r>
            <a:r>
              <a:rPr lang="ru-RU" sz="7200" dirty="0" err="1" smtClean="0"/>
              <a:t>възможностите</a:t>
            </a:r>
            <a:r>
              <a:rPr lang="ru-RU" sz="7200" dirty="0" smtClean="0"/>
              <a:t> и </a:t>
            </a:r>
            <a:r>
              <a:rPr lang="ru-RU" sz="7200" dirty="0" err="1" smtClean="0"/>
              <a:t>заплахите</a:t>
            </a:r>
            <a:r>
              <a:rPr lang="ru-RU" sz="7200" dirty="0" smtClean="0"/>
              <a:t> (SWOT анализ); и да </a:t>
            </a:r>
            <a:r>
              <a:rPr lang="ru-RU" sz="7200" dirty="0" err="1" smtClean="0"/>
              <a:t>са</a:t>
            </a:r>
            <a:r>
              <a:rPr lang="ru-RU" sz="7200" dirty="0" smtClean="0"/>
              <a:t> </a:t>
            </a:r>
            <a:r>
              <a:rPr lang="ru-RU" sz="7200" dirty="0" err="1" smtClean="0"/>
              <a:t>формулирани</a:t>
            </a:r>
            <a:r>
              <a:rPr lang="ru-RU" sz="7200" dirty="0" smtClean="0"/>
              <a:t> целите, </a:t>
            </a:r>
            <a:r>
              <a:rPr lang="ru-RU" sz="7200" dirty="0" err="1" smtClean="0"/>
              <a:t>както</a:t>
            </a:r>
            <a:r>
              <a:rPr lang="ru-RU" sz="7200" dirty="0" smtClean="0"/>
              <a:t> и </a:t>
            </a:r>
            <a:r>
              <a:rPr lang="ru-RU" sz="7200" dirty="0" err="1" smtClean="0"/>
              <a:t>интегрираните</a:t>
            </a:r>
            <a:r>
              <a:rPr lang="ru-RU" sz="7200" dirty="0" smtClean="0"/>
              <a:t> и </a:t>
            </a:r>
            <a:r>
              <a:rPr lang="ru-RU" sz="7200" dirty="0" err="1" smtClean="0"/>
              <a:t>иновационни</a:t>
            </a:r>
            <a:r>
              <a:rPr lang="ru-RU" sz="7200" dirty="0" smtClean="0"/>
              <a:t> </a:t>
            </a:r>
            <a:r>
              <a:rPr lang="ru-RU" sz="7200" dirty="0" err="1" smtClean="0"/>
              <a:t>особености</a:t>
            </a:r>
            <a:r>
              <a:rPr lang="ru-RU" sz="7200" dirty="0" smtClean="0"/>
              <a:t> на </a:t>
            </a:r>
            <a:r>
              <a:rPr lang="ru-RU" sz="7200" dirty="0" err="1" smtClean="0"/>
              <a:t>стратегията</a:t>
            </a:r>
            <a:r>
              <a:rPr lang="ru-RU" sz="7200" dirty="0" smtClean="0"/>
              <a:t>, </a:t>
            </a:r>
            <a:r>
              <a:rPr lang="ru-RU" sz="7200" dirty="0" err="1" smtClean="0"/>
              <a:t>включително</a:t>
            </a:r>
            <a:r>
              <a:rPr lang="ru-RU" sz="7200" dirty="0" smtClean="0"/>
              <a:t> </a:t>
            </a:r>
            <a:r>
              <a:rPr lang="ru-RU" sz="7200" dirty="0" err="1" smtClean="0"/>
              <a:t>измерими</a:t>
            </a:r>
            <a:r>
              <a:rPr lang="ru-RU" sz="7200" dirty="0" smtClean="0"/>
              <a:t> цели за </a:t>
            </a:r>
            <a:r>
              <a:rPr lang="ru-RU" sz="7200" dirty="0" err="1" smtClean="0"/>
              <a:t>резултатите</a:t>
            </a:r>
            <a:r>
              <a:rPr lang="ru-RU" sz="7200" dirty="0" smtClean="0"/>
              <a:t> или </a:t>
            </a:r>
            <a:r>
              <a:rPr lang="ru-RU" sz="7200" dirty="0" err="1" smtClean="0"/>
              <a:t>постиженията</a:t>
            </a:r>
            <a:r>
              <a:rPr lang="ru-RU" sz="7200" dirty="0" smtClean="0"/>
              <a:t>. </a:t>
            </a:r>
            <a:r>
              <a:rPr lang="ru-RU" sz="7200" dirty="0" err="1" smtClean="0"/>
              <a:t>Стратегиите</a:t>
            </a:r>
            <a:r>
              <a:rPr lang="ru-RU" sz="7200" dirty="0" smtClean="0"/>
              <a:t> </a:t>
            </a:r>
            <a:r>
              <a:rPr lang="ru-RU" sz="7200" dirty="0" err="1" smtClean="0"/>
              <a:t>следва</a:t>
            </a:r>
            <a:r>
              <a:rPr lang="ru-RU" sz="7200" dirty="0" smtClean="0"/>
              <a:t> </a:t>
            </a:r>
            <a:r>
              <a:rPr lang="ru-RU" sz="7200" dirty="0" err="1" smtClean="0"/>
              <a:t>също</a:t>
            </a:r>
            <a:r>
              <a:rPr lang="ru-RU" sz="7200" dirty="0" smtClean="0"/>
              <a:t> да </a:t>
            </a:r>
            <a:r>
              <a:rPr lang="ru-RU" sz="7200" dirty="0" err="1" smtClean="0"/>
              <a:t>включват</a:t>
            </a:r>
            <a:r>
              <a:rPr lang="ru-RU" sz="7200" dirty="0" smtClean="0"/>
              <a:t> план за действие, </a:t>
            </a:r>
            <a:r>
              <a:rPr lang="ru-RU" sz="7200" dirty="0" err="1" smtClean="0"/>
              <a:t>който</a:t>
            </a:r>
            <a:r>
              <a:rPr lang="ru-RU" sz="7200" dirty="0" smtClean="0"/>
              <a:t> </a:t>
            </a:r>
            <a:r>
              <a:rPr lang="ru-RU" sz="7200" dirty="0" err="1" smtClean="0"/>
              <a:t>показва</a:t>
            </a:r>
            <a:r>
              <a:rPr lang="ru-RU" sz="7200" dirty="0" smtClean="0"/>
              <a:t> как целите се </a:t>
            </a:r>
            <a:r>
              <a:rPr lang="ru-RU" sz="7200" dirty="0" err="1" smtClean="0"/>
              <a:t>трансформират</a:t>
            </a:r>
            <a:r>
              <a:rPr lang="ru-RU" sz="7200" dirty="0" smtClean="0"/>
              <a:t> в </a:t>
            </a:r>
            <a:r>
              <a:rPr lang="ru-RU" sz="7200" dirty="0" err="1" smtClean="0"/>
              <a:t>конкретни</a:t>
            </a:r>
            <a:r>
              <a:rPr lang="ru-RU" sz="7200" dirty="0" smtClean="0"/>
              <a:t> </a:t>
            </a:r>
            <a:r>
              <a:rPr lang="ru-RU" sz="7200" dirty="0" err="1" smtClean="0"/>
              <a:t>проекти</a:t>
            </a:r>
            <a:r>
              <a:rPr lang="ru-RU" sz="7200" dirty="0" smtClean="0"/>
              <a:t>, мерки за управление и </a:t>
            </a:r>
            <a:r>
              <a:rPr lang="ru-RU" sz="7200" dirty="0" err="1" smtClean="0"/>
              <a:t>контрол</a:t>
            </a:r>
            <a:r>
              <a:rPr lang="ru-RU" sz="7200" dirty="0" smtClean="0"/>
              <a:t> и финансов план.</a:t>
            </a:r>
            <a:endParaRPr lang="bg-BG" sz="7200" dirty="0"/>
          </a:p>
        </p:txBody>
      </p:sp>
      <p:pic>
        <p:nvPicPr>
          <p:cNvPr id="4" name="Picture 3"/>
          <p:cNvPicPr>
            <a:picLocks noChangeAspect="1" noChangeArrowheads="1"/>
          </p:cNvPicPr>
          <p:nvPr/>
        </p:nvPicPr>
        <p:blipFill>
          <a:blip r:embed="rId2" cstate="print"/>
          <a:srcRect b="10378"/>
          <a:stretch>
            <a:fillRect/>
          </a:stretch>
        </p:blipFill>
        <p:spPr bwMode="auto">
          <a:xfrm>
            <a:off x="633636" y="188640"/>
            <a:ext cx="1562100" cy="647700"/>
          </a:xfrm>
          <a:prstGeom prst="rect">
            <a:avLst/>
          </a:prstGeom>
          <a:noFill/>
          <a:ln w="9525">
            <a:noFill/>
            <a:miter lim="800000"/>
            <a:headEnd/>
            <a:tailEnd/>
          </a:ln>
        </p:spPr>
      </p:pic>
      <p:pic>
        <p:nvPicPr>
          <p:cNvPr id="5" name="Картина 1"/>
          <p:cNvPicPr>
            <a:picLocks noChangeArrowheads="1"/>
          </p:cNvPicPr>
          <p:nvPr/>
        </p:nvPicPr>
        <p:blipFill>
          <a:blip r:embed="rId3" cstate="print"/>
          <a:srcRect/>
          <a:stretch>
            <a:fillRect/>
          </a:stretch>
        </p:blipFill>
        <p:spPr bwMode="auto">
          <a:xfrm>
            <a:off x="4032448" y="188641"/>
            <a:ext cx="772209" cy="643508"/>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84776" y="188640"/>
            <a:ext cx="1524000" cy="609600"/>
          </a:xfrm>
          <a:prstGeom prst="rect">
            <a:avLst/>
          </a:prstGeom>
          <a:noFill/>
          <a:ln w="9525">
            <a:noFill/>
            <a:miter lim="800000"/>
            <a:headEnd/>
            <a:tailEnd/>
          </a:ln>
        </p:spPr>
      </p:pic>
    </p:spTree>
    <p:extLst>
      <p:ext uri="{BB962C8B-B14F-4D97-AF65-F5344CB8AC3E}">
        <p14:creationId xmlns:p14="http://schemas.microsoft.com/office/powerpoint/2010/main" val="248582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1700808"/>
            <a:ext cx="8229600" cy="504056"/>
          </a:xfrm>
        </p:spPr>
        <p:txBody>
          <a:bodyPr>
            <a:normAutofit fontScale="90000"/>
          </a:bodyPr>
          <a:lstStyle/>
          <a:p>
            <a:pPr algn="ctr"/>
            <a:r>
              <a:rPr lang="en-US" sz="3600" b="1" dirty="0" smtClean="0"/>
              <a:t/>
            </a:r>
            <a:br>
              <a:rPr lang="en-US" sz="3600" b="1" dirty="0" smtClean="0"/>
            </a:br>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bg-BG" sz="3600" dirty="0"/>
              <a:t> </a:t>
            </a:r>
            <a:r>
              <a:rPr lang="bg-BG" dirty="0" smtClean="0"/>
              <a:t/>
            </a:r>
            <a:br>
              <a:rPr lang="bg-BG" dirty="0" smtClean="0"/>
            </a:br>
            <a:endParaRPr lang="bg-BG" dirty="0"/>
          </a:p>
        </p:txBody>
      </p:sp>
      <p:sp>
        <p:nvSpPr>
          <p:cNvPr id="3" name="Контейнер за съдържание 2"/>
          <p:cNvSpPr>
            <a:spLocks noGrp="1"/>
          </p:cNvSpPr>
          <p:nvPr>
            <p:ph sz="quarter" idx="1"/>
          </p:nvPr>
        </p:nvSpPr>
        <p:spPr>
          <a:xfrm>
            <a:off x="420688" y="2348880"/>
            <a:ext cx="8229600" cy="3672408"/>
          </a:xfrm>
        </p:spPr>
        <p:txBody>
          <a:bodyPr>
            <a:noAutofit/>
          </a:bodyPr>
          <a:lstStyle/>
          <a:p>
            <a:pPr marL="0" indent="0" algn="just">
              <a:buNone/>
            </a:pPr>
            <a:r>
              <a:rPr lang="en-US" sz="2000" dirty="0" smtClean="0"/>
              <a:t>	</a:t>
            </a:r>
            <a:r>
              <a:rPr lang="bg-BG" sz="2000" dirty="0" smtClean="0"/>
              <a:t>Местното </a:t>
            </a:r>
            <a:r>
              <a:rPr lang="bg-BG" sz="2000" dirty="0"/>
              <a:t>развитие </a:t>
            </a:r>
            <a:r>
              <a:rPr lang="bg-BG" sz="2000" dirty="0" smtClean="0"/>
              <a:t>чрез </a:t>
            </a:r>
            <a:r>
              <a:rPr lang="bg-BG" sz="2000" b="1" dirty="0" smtClean="0"/>
              <a:t>ВОМР</a:t>
            </a:r>
            <a:r>
              <a:rPr lang="bg-BG" sz="2000" dirty="0"/>
              <a:t> </a:t>
            </a:r>
            <a:r>
              <a:rPr lang="bg-BG" sz="2000" dirty="0" smtClean="0"/>
              <a:t>се </a:t>
            </a:r>
            <a:r>
              <a:rPr lang="bg-BG" sz="2000" dirty="0"/>
              <a:t>извършва чрез интегрирани и </a:t>
            </a:r>
            <a:r>
              <a:rPr lang="bg-BG" sz="2000" dirty="0" err="1"/>
              <a:t>многосекторни</a:t>
            </a:r>
            <a:r>
              <a:rPr lang="bg-BG" sz="2000" dirty="0"/>
              <a:t> стратегии за воденото от общностите местно развитие, основани на характеристиките на района и разработени въз основа на местните потребности, потенциал и включващи иновативни характеристики. </a:t>
            </a:r>
            <a:endParaRPr lang="bg-BG" sz="2000" dirty="0" smtClean="0"/>
          </a:p>
          <a:p>
            <a:pPr marL="0" indent="0" algn="just">
              <a:buNone/>
            </a:pPr>
            <a:r>
              <a:rPr lang="bg-BG" sz="2000" dirty="0"/>
              <a:t>	</a:t>
            </a:r>
            <a:r>
              <a:rPr lang="bg-BG" sz="2000" dirty="0" smtClean="0"/>
              <a:t>Съгласно </a:t>
            </a:r>
            <a:r>
              <a:rPr lang="bg-BG" sz="2000" dirty="0"/>
              <a:t>приоритетна област 6 (б) от Регламент 1305 основната цел на ВОМР е стимулиране на </a:t>
            </a:r>
            <a:r>
              <a:rPr lang="bg-BG" sz="2000" dirty="0" smtClean="0"/>
              <a:t>местното</a:t>
            </a:r>
            <a:r>
              <a:rPr lang="en-US" sz="2000" dirty="0" smtClean="0"/>
              <a:t> </a:t>
            </a:r>
            <a:r>
              <a:rPr lang="bg-BG" sz="2000" dirty="0" smtClean="0"/>
              <a:t>развитие</a:t>
            </a:r>
            <a:r>
              <a:rPr lang="en-US" sz="2000" dirty="0" smtClean="0"/>
              <a:t> </a:t>
            </a:r>
            <a:r>
              <a:rPr lang="bg-BG" sz="2000" dirty="0" smtClean="0"/>
              <a:t>в</a:t>
            </a:r>
            <a:r>
              <a:rPr lang="en-US" sz="2000" dirty="0" smtClean="0"/>
              <a:t> </a:t>
            </a:r>
            <a:r>
              <a:rPr lang="bg-BG" sz="2000" dirty="0" smtClean="0"/>
              <a:t>селските</a:t>
            </a:r>
            <a:r>
              <a:rPr lang="en-US" sz="2000" dirty="0" smtClean="0"/>
              <a:t> </a:t>
            </a:r>
            <a:r>
              <a:rPr lang="bg-BG" sz="2000" dirty="0" smtClean="0"/>
              <a:t>райони</a:t>
            </a:r>
            <a:r>
              <a:rPr lang="bg-BG" sz="2000" dirty="0"/>
              <a:t>. </a:t>
            </a:r>
            <a:endParaRPr lang="en-US" sz="2000" dirty="0" smtClean="0"/>
          </a:p>
          <a:p>
            <a:pPr marL="0" indent="0" algn="just">
              <a:buNone/>
            </a:pPr>
            <a:r>
              <a:rPr lang="bg-BG" sz="2000" dirty="0"/>
              <a:t/>
            </a:r>
            <a:br>
              <a:rPr lang="bg-BG" sz="2000" dirty="0"/>
            </a:br>
            <a:endParaRPr lang="bg-BG" sz="1600" dirty="0"/>
          </a:p>
        </p:txBody>
      </p:sp>
      <p:pic>
        <p:nvPicPr>
          <p:cNvPr id="4" name="Картина 1"/>
          <p:cNvPicPr>
            <a:picLocks noChangeArrowheads="1"/>
          </p:cNvPicPr>
          <p:nvPr/>
        </p:nvPicPr>
        <p:blipFill>
          <a:blip r:embed="rId2" cstate="print"/>
          <a:srcRect/>
          <a:stretch>
            <a:fillRect/>
          </a:stretch>
        </p:blipFill>
        <p:spPr bwMode="auto">
          <a:xfrm>
            <a:off x="3959424" y="260649"/>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597124" y="260648"/>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11752" y="260648"/>
            <a:ext cx="1524000" cy="609600"/>
          </a:xfrm>
          <a:prstGeom prst="rect">
            <a:avLst/>
          </a:prstGeom>
          <a:noFill/>
          <a:ln w="9525">
            <a:noFill/>
            <a:miter lim="800000"/>
            <a:headEnd/>
            <a:tailEnd/>
          </a:ln>
        </p:spPr>
      </p:pic>
      <p:sp>
        <p:nvSpPr>
          <p:cNvPr id="7" name="Rectangle 5"/>
          <p:cNvSpPr>
            <a:spLocks noChangeArrowheads="1"/>
          </p:cNvSpPr>
          <p:nvPr/>
        </p:nvSpPr>
        <p:spPr bwMode="auto">
          <a:xfrm>
            <a:off x="-36512" y="1196752"/>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1628800"/>
            <a:ext cx="8229600" cy="792088"/>
          </a:xfrm>
        </p:spPr>
        <p:txBody>
          <a:bodyPr>
            <a:normAutofit fontScale="90000"/>
          </a:bodyPr>
          <a:lstStyle/>
          <a:p>
            <a:pPr algn="ctr"/>
            <a:r>
              <a:rPr lang="bg-BG" sz="2400" b="1" dirty="0" smtClean="0"/>
              <a:t>Териториален обхват </a:t>
            </a:r>
            <a:r>
              <a:rPr lang="bg-BG" sz="2400" b="1" dirty="0"/>
              <a:t>на </a:t>
            </a:r>
            <a:r>
              <a:rPr lang="bg-BG" sz="2400" b="1" dirty="0" smtClean="0"/>
              <a:t>мярка 19 –</a:t>
            </a:r>
            <a:r>
              <a:rPr lang="bg-BG" sz="2400" b="1" dirty="0" err="1" smtClean="0"/>
              <a:t>вомр</a:t>
            </a:r>
            <a:r>
              <a:rPr lang="bg-BG" sz="2400" b="1" dirty="0" smtClean="0"/>
              <a:t> от </a:t>
            </a:r>
            <a:r>
              <a:rPr lang="bg-BG" sz="2400" b="1" dirty="0" err="1" smtClean="0"/>
              <a:t>прср</a:t>
            </a:r>
            <a:r>
              <a:rPr lang="bg-BG" sz="2400" b="1" dirty="0" smtClean="0"/>
              <a:t> 2014-2020 г.</a:t>
            </a:r>
            <a:endParaRPr lang="bg-BG" sz="2400" dirty="0"/>
          </a:p>
        </p:txBody>
      </p:sp>
      <p:sp>
        <p:nvSpPr>
          <p:cNvPr id="3" name="Контейнер за съдържание 2"/>
          <p:cNvSpPr>
            <a:spLocks noGrp="1"/>
          </p:cNvSpPr>
          <p:nvPr>
            <p:ph sz="quarter" idx="1"/>
          </p:nvPr>
        </p:nvSpPr>
        <p:spPr>
          <a:xfrm>
            <a:off x="457200" y="2492897"/>
            <a:ext cx="8229600" cy="3672407"/>
          </a:xfrm>
        </p:spPr>
        <p:txBody>
          <a:bodyPr>
            <a:normAutofit/>
          </a:bodyPr>
          <a:lstStyle/>
          <a:p>
            <a:pPr marL="0" indent="0" algn="just">
              <a:buNone/>
            </a:pPr>
            <a:r>
              <a:rPr lang="en-US" sz="2000" dirty="0" smtClean="0"/>
              <a:t>	</a:t>
            </a:r>
            <a:r>
              <a:rPr lang="bg-BG" sz="2000" dirty="0" smtClean="0"/>
              <a:t>Подходът </a:t>
            </a:r>
            <a:r>
              <a:rPr lang="bg-BG" sz="2000" dirty="0"/>
              <a:t>ВОМР през програмния период </a:t>
            </a:r>
            <a:r>
              <a:rPr lang="bg-BG" sz="2000" b="1" dirty="0"/>
              <a:t>2014 – 2020 г.</a:t>
            </a:r>
            <a:r>
              <a:rPr lang="bg-BG" sz="2000" dirty="0"/>
              <a:t> се прилага на ниво община или обединение на съседни общини.  Всяка стратегия за водено от общностите местно развитие обхваща територия с население между 10 000 и 150 000 жители</a:t>
            </a:r>
            <a:r>
              <a:rPr lang="bg-BG" sz="2000" dirty="0" smtClean="0"/>
              <a:t>.</a:t>
            </a:r>
          </a:p>
          <a:p>
            <a:pPr marL="0" indent="0" algn="just">
              <a:buNone/>
            </a:pPr>
            <a:r>
              <a:rPr lang="bg-BG" sz="2000" dirty="0" smtClean="0"/>
              <a:t>	Селски райони		рибарски райони</a:t>
            </a:r>
          </a:p>
          <a:p>
            <a:pPr marL="0" indent="0" algn="just">
              <a:buNone/>
            </a:pPr>
            <a:endParaRPr lang="bg-BG" sz="2000" dirty="0"/>
          </a:p>
        </p:txBody>
      </p:sp>
      <p:pic>
        <p:nvPicPr>
          <p:cNvPr id="4" name="Картина 1"/>
          <p:cNvPicPr>
            <a:picLocks noChangeArrowheads="1"/>
          </p:cNvPicPr>
          <p:nvPr/>
        </p:nvPicPr>
        <p:blipFill>
          <a:blip r:embed="rId2" cstate="print"/>
          <a:srcRect/>
          <a:stretch>
            <a:fillRect/>
          </a:stretch>
        </p:blipFill>
        <p:spPr bwMode="auto">
          <a:xfrm>
            <a:off x="3959424" y="260649"/>
            <a:ext cx="772209" cy="6435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10378"/>
          <a:stretch>
            <a:fillRect/>
          </a:stretch>
        </p:blipFill>
        <p:spPr bwMode="auto">
          <a:xfrm>
            <a:off x="597124" y="260648"/>
            <a:ext cx="1562100" cy="6477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911752" y="260648"/>
            <a:ext cx="1524000" cy="609600"/>
          </a:xfrm>
          <a:prstGeom prst="rect">
            <a:avLst/>
          </a:prstGeom>
          <a:noFill/>
          <a:ln w="9525">
            <a:noFill/>
            <a:miter lim="800000"/>
            <a:headEnd/>
            <a:tailEnd/>
          </a:ln>
        </p:spPr>
      </p:pic>
      <p:sp>
        <p:nvSpPr>
          <p:cNvPr id="7" name="Rectangle 5"/>
          <p:cNvSpPr>
            <a:spLocks noChangeArrowheads="1"/>
          </p:cNvSpPr>
          <p:nvPr/>
        </p:nvSpPr>
        <p:spPr bwMode="auto">
          <a:xfrm>
            <a:off x="-36512" y="1196752"/>
            <a:ext cx="91440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4875" algn="r"/>
              </a:tabLst>
            </a:pPr>
            <a:r>
              <a:rPr kumimoji="0" lang="bg-BG" sz="1000" b="1" i="0" u="none" strike="noStrike" cap="none" normalizeH="0" baseline="0" dirty="0" smtClean="0">
                <a:ln>
                  <a:noFill/>
                </a:ln>
                <a:solidFill>
                  <a:schemeClr val="tx1"/>
                </a:solidFill>
                <a:effectLst/>
                <a:latin typeface="Arial" pitchFamily="34" charset="0"/>
                <a:ea typeface="Times New Roman" pitchFamily="18" charset="0"/>
              </a:rPr>
              <a:t>"Европейският земеделски фонд за развитие на селските райони: Европа инвестира в селските райони"</a:t>
            </a:r>
            <a:endParaRPr kumimoji="0" lang="bg-BG" sz="1800" b="0" i="0" u="none" strike="noStrike" cap="none" normalizeH="0" baseline="0" dirty="0" smtClean="0">
              <a:ln>
                <a:noFill/>
              </a:ln>
              <a:solidFill>
                <a:schemeClr val="tx1"/>
              </a:solidFill>
              <a:effectLst/>
              <a:latin typeface="Arial"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43608" y="4509119"/>
            <a:ext cx="2592288" cy="147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user\Desktop\МИГ\Map.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004048" y="4509120"/>
            <a:ext cx="2378938" cy="14764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395536" y="908348"/>
            <a:ext cx="8219256" cy="288404"/>
          </a:xfrm>
        </p:spPr>
        <p:txBody>
          <a:bodyPr>
            <a:normAutofit fontScale="90000"/>
          </a:bodyPr>
          <a:lstStyle/>
          <a:p>
            <a:pPr lvl="0" algn="ctr" fontAlgn="base">
              <a:spcAft>
                <a:spcPct val="0"/>
              </a:spcAft>
              <a:tabLst>
                <a:tab pos="2174875" algn="r"/>
              </a:tabLst>
            </a:pPr>
            <a:r>
              <a:rPr lang="bg-BG" sz="1000" b="1" cap="none" dirty="0" smtClean="0">
                <a:solidFill>
                  <a:prstClr val="black"/>
                </a:solidFill>
                <a:latin typeface="Arial" pitchFamily="34" charset="0"/>
                <a:ea typeface="Times New Roman" pitchFamily="18" charset="0"/>
                <a:cs typeface="+mn-cs"/>
              </a:rPr>
              <a:t/>
            </a:r>
            <a:br>
              <a:rPr lang="bg-BG" sz="1000" b="1" cap="none" dirty="0" smtClean="0">
                <a:solidFill>
                  <a:prstClr val="black"/>
                </a:solidFill>
                <a:latin typeface="Arial" pitchFamily="34" charset="0"/>
                <a:ea typeface="Times New Roman" pitchFamily="18" charset="0"/>
                <a:cs typeface="+mn-cs"/>
              </a:rPr>
            </a:br>
            <a:r>
              <a:rPr lang="bg-BG" sz="1000" b="1" cap="none" dirty="0">
                <a:solidFill>
                  <a:prstClr val="black"/>
                </a:solidFill>
                <a:latin typeface="Arial" pitchFamily="34" charset="0"/>
                <a:ea typeface="Times New Roman" pitchFamily="18" charset="0"/>
                <a:cs typeface="+mn-cs"/>
              </a:rPr>
              <a:t/>
            </a:r>
            <a:br>
              <a:rPr lang="bg-BG" sz="1000" b="1" cap="none" dirty="0">
                <a:solidFill>
                  <a:prstClr val="black"/>
                </a:solidFill>
                <a:latin typeface="Arial" pitchFamily="34" charset="0"/>
                <a:ea typeface="Times New Roman" pitchFamily="18" charset="0"/>
                <a:cs typeface="+mn-cs"/>
              </a:rPr>
            </a:br>
            <a:r>
              <a:rPr lang="bg-BG" sz="1000" b="1" cap="none" dirty="0" smtClean="0">
                <a:solidFill>
                  <a:prstClr val="black"/>
                </a:solidFill>
                <a:latin typeface="Arial" pitchFamily="34" charset="0"/>
                <a:ea typeface="Times New Roman" pitchFamily="18" charset="0"/>
                <a:cs typeface="+mn-cs"/>
              </a:rPr>
              <a:t/>
            </a:r>
            <a:br>
              <a:rPr lang="bg-BG" sz="1000" b="1" cap="none" dirty="0" smtClean="0">
                <a:solidFill>
                  <a:prstClr val="black"/>
                </a:solidFill>
                <a:latin typeface="Arial" pitchFamily="34" charset="0"/>
                <a:ea typeface="Times New Roman" pitchFamily="18" charset="0"/>
                <a:cs typeface="+mn-cs"/>
              </a:rPr>
            </a:br>
            <a:r>
              <a:rPr lang="bg-BG" sz="1000" b="1" cap="none" dirty="0" smtClean="0">
                <a:solidFill>
                  <a:prstClr val="black"/>
                </a:solidFill>
                <a:latin typeface="Arial" pitchFamily="34" charset="0"/>
                <a:ea typeface="Times New Roman" pitchFamily="18" charset="0"/>
                <a:cs typeface="+mn-cs"/>
              </a:rPr>
              <a:t>"</a:t>
            </a:r>
            <a:r>
              <a:rPr lang="bg-BG" sz="1000" b="1" cap="none" dirty="0">
                <a:solidFill>
                  <a:prstClr val="black"/>
                </a:solidFill>
                <a:latin typeface="Arial" pitchFamily="34" charset="0"/>
                <a:ea typeface="Times New Roman" pitchFamily="18" charset="0"/>
                <a:cs typeface="+mn-cs"/>
              </a:rPr>
              <a:t>Европейският земеделски фонд за развитие на селските райони: Европа инвестира в селските райони</a:t>
            </a:r>
            <a:r>
              <a:rPr lang="bg-BG" sz="1000" b="1" cap="none" dirty="0" smtClean="0">
                <a:solidFill>
                  <a:prstClr val="black"/>
                </a:solidFill>
                <a:latin typeface="Arial" pitchFamily="34" charset="0"/>
                <a:ea typeface="Times New Roman" pitchFamily="18" charset="0"/>
                <a:cs typeface="+mn-cs"/>
              </a:rPr>
              <a:t>"</a:t>
            </a:r>
            <a:endParaRPr lang="bg-BG" dirty="0"/>
          </a:p>
        </p:txBody>
      </p:sp>
      <p:sp>
        <p:nvSpPr>
          <p:cNvPr id="3" name="Контейнер за съдържание 2"/>
          <p:cNvSpPr>
            <a:spLocks noGrp="1"/>
          </p:cNvSpPr>
          <p:nvPr>
            <p:ph sz="quarter" idx="1"/>
          </p:nvPr>
        </p:nvSpPr>
        <p:spPr>
          <a:xfrm>
            <a:off x="457200" y="1340768"/>
            <a:ext cx="8147248" cy="5133184"/>
          </a:xfrm>
        </p:spPr>
        <p:txBody>
          <a:bodyPr>
            <a:normAutofit/>
          </a:bodyPr>
          <a:lstStyle/>
          <a:p>
            <a:pPr marL="0" indent="0">
              <a:buNone/>
            </a:pPr>
            <a:r>
              <a:rPr lang="bg-BG" sz="2000" dirty="0" smtClean="0"/>
              <a:t>   - крайморски		- крайдунавски	   -планински</a:t>
            </a:r>
          </a:p>
          <a:p>
            <a:endParaRPr lang="bg-BG" sz="2000" dirty="0"/>
          </a:p>
          <a:p>
            <a:endParaRPr lang="bg-BG" sz="2000" dirty="0" smtClean="0"/>
          </a:p>
          <a:p>
            <a:pPr marL="0" indent="0">
              <a:buNone/>
            </a:pPr>
            <a:endParaRPr lang="bg-BG" sz="2000" dirty="0" smtClean="0"/>
          </a:p>
          <a:p>
            <a:pPr marL="0" indent="0">
              <a:buNone/>
            </a:pPr>
            <a:endParaRPr lang="bg-BG" sz="2000" dirty="0"/>
          </a:p>
          <a:p>
            <a:pPr marL="0" indent="0">
              <a:buNone/>
            </a:pPr>
            <a:endParaRPr lang="bg-BG" sz="2000" dirty="0" smtClean="0"/>
          </a:p>
          <a:p>
            <a:pPr>
              <a:buFontTx/>
              <a:buChar char="-"/>
            </a:pPr>
            <a:r>
              <a:rPr lang="bg-BG" sz="2000" dirty="0" smtClean="0"/>
              <a:t>- гранични		-територии в риск	- ОПОС</a:t>
            </a:r>
          </a:p>
          <a:p>
            <a:pPr>
              <a:buFontTx/>
              <a:buChar char="-"/>
            </a:pPr>
            <a:endParaRPr lang="bg-BG" sz="2000" dirty="0"/>
          </a:p>
          <a:p>
            <a:pPr>
              <a:buFontTx/>
              <a:buChar char="-"/>
            </a:pPr>
            <a:endParaRPr lang="bg-BG" sz="2000" dirty="0" smtClean="0"/>
          </a:p>
          <a:p>
            <a:pPr>
              <a:buFontTx/>
              <a:buChar char="-"/>
            </a:pPr>
            <a:endParaRPr lang="bg-BG" sz="2000" dirty="0" smtClean="0"/>
          </a:p>
          <a:p>
            <a:pPr marL="0" indent="0">
              <a:buNone/>
            </a:pPr>
            <a:endParaRPr lang="bg-BG" sz="2000" dirty="0" smtClean="0"/>
          </a:p>
          <a:p>
            <a:pPr algn="just">
              <a:buFontTx/>
              <a:buChar char="-"/>
            </a:pPr>
            <a:r>
              <a:rPr lang="bg-BG" sz="2000" dirty="0" smtClean="0"/>
              <a:t>- </a:t>
            </a:r>
            <a:r>
              <a:rPr lang="ru-RU" sz="2000" dirty="0" err="1"/>
              <a:t>територии</a:t>
            </a:r>
            <a:r>
              <a:rPr lang="ru-RU" sz="2000" dirty="0"/>
              <a:t> </a:t>
            </a:r>
            <a:r>
              <a:rPr lang="ru-RU" sz="2000" dirty="0" err="1"/>
              <a:t>със</a:t>
            </a:r>
            <a:r>
              <a:rPr lang="ru-RU" sz="2000" dirty="0"/>
              <a:t> </a:t>
            </a:r>
            <a:r>
              <a:rPr lang="ru-RU" sz="2000" dirty="0" err="1"/>
              <a:t>специфични</a:t>
            </a:r>
            <a:r>
              <a:rPr lang="ru-RU" sz="2000" dirty="0"/>
              <a:t> характеристики, </a:t>
            </a:r>
            <a:r>
              <a:rPr lang="ru-RU" sz="2000" dirty="0" err="1"/>
              <a:t>определени</a:t>
            </a:r>
            <a:r>
              <a:rPr lang="ru-RU" sz="2000" dirty="0"/>
              <a:t> в </a:t>
            </a:r>
            <a:r>
              <a:rPr lang="ru-RU" sz="2000" dirty="0" err="1"/>
              <a:t>Националната</a:t>
            </a:r>
            <a:r>
              <a:rPr lang="ru-RU" sz="2000" dirty="0"/>
              <a:t> концепция за </a:t>
            </a:r>
            <a:r>
              <a:rPr lang="ru-RU" sz="2000" dirty="0" err="1"/>
              <a:t>пространствено</a:t>
            </a:r>
            <a:r>
              <a:rPr lang="ru-RU" sz="2000" dirty="0"/>
              <a:t> развитие</a:t>
            </a:r>
            <a:endParaRPr lang="bg-BG" sz="2000" dirty="0"/>
          </a:p>
          <a:p>
            <a:pPr algn="just">
              <a:buFontTx/>
              <a:buChar char="-"/>
            </a:pPr>
            <a:endParaRPr lang="bg-BG" sz="20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00808"/>
            <a:ext cx="214944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4511" y="1718923"/>
            <a:ext cx="2149443"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738489"/>
            <a:ext cx="2160239" cy="159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344" y="3976788"/>
            <a:ext cx="214944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4512" y="4000535"/>
            <a:ext cx="2150484" cy="158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8399" y="4016081"/>
            <a:ext cx="2225003" cy="1544884"/>
          </a:xfrm>
          <a:prstGeom prst="rect">
            <a:avLst/>
          </a:prstGeom>
        </p:spPr>
      </p:pic>
      <p:pic>
        <p:nvPicPr>
          <p:cNvPr id="13" name="Picture 3"/>
          <p:cNvPicPr>
            <a:picLocks noChangeAspect="1" noChangeArrowheads="1"/>
          </p:cNvPicPr>
          <p:nvPr/>
        </p:nvPicPr>
        <p:blipFill>
          <a:blip r:embed="rId8" cstate="print"/>
          <a:srcRect b="10378"/>
          <a:stretch>
            <a:fillRect/>
          </a:stretch>
        </p:blipFill>
        <p:spPr bwMode="auto">
          <a:xfrm>
            <a:off x="597124" y="260648"/>
            <a:ext cx="1562100" cy="647700"/>
          </a:xfrm>
          <a:prstGeom prst="rect">
            <a:avLst/>
          </a:prstGeom>
          <a:noFill/>
          <a:ln w="9525">
            <a:noFill/>
            <a:miter lim="800000"/>
            <a:headEnd/>
            <a:tailEnd/>
          </a:ln>
        </p:spPr>
      </p:pic>
      <p:pic>
        <p:nvPicPr>
          <p:cNvPr id="14" name="Картина 1"/>
          <p:cNvPicPr>
            <a:picLocks noChangeArrowheads="1"/>
          </p:cNvPicPr>
          <p:nvPr/>
        </p:nvPicPr>
        <p:blipFill>
          <a:blip r:embed="rId9" cstate="print"/>
          <a:srcRect/>
          <a:stretch>
            <a:fillRect/>
          </a:stretch>
        </p:blipFill>
        <p:spPr bwMode="auto">
          <a:xfrm>
            <a:off x="3959424" y="260649"/>
            <a:ext cx="772209" cy="643508"/>
          </a:xfrm>
          <a:prstGeom prst="rect">
            <a:avLst/>
          </a:prstGeom>
          <a:noFill/>
          <a:ln w="9525">
            <a:noFill/>
            <a:miter lim="800000"/>
            <a:headEnd/>
            <a:tailEnd/>
          </a:ln>
        </p:spPr>
      </p:pic>
      <p:pic>
        <p:nvPicPr>
          <p:cNvPr id="15" name="Picture 11"/>
          <p:cNvPicPr>
            <a:picLocks noChangeAspect="1" noChangeArrowheads="1"/>
          </p:cNvPicPr>
          <p:nvPr/>
        </p:nvPicPr>
        <p:blipFill>
          <a:blip r:embed="rId10" cstate="print"/>
          <a:srcRect/>
          <a:stretch>
            <a:fillRect/>
          </a:stretch>
        </p:blipFill>
        <p:spPr bwMode="auto">
          <a:xfrm>
            <a:off x="6911752" y="260648"/>
            <a:ext cx="1524000" cy="609600"/>
          </a:xfrm>
          <a:prstGeom prst="rect">
            <a:avLst/>
          </a:prstGeom>
          <a:noFill/>
          <a:ln w="9525">
            <a:noFill/>
            <a:miter lim="800000"/>
            <a:headEnd/>
            <a:tailEnd/>
          </a:ln>
        </p:spPr>
      </p:pic>
    </p:spTree>
    <p:extLst>
      <p:ext uri="{BB962C8B-B14F-4D97-AF65-F5344CB8AC3E}">
        <p14:creationId xmlns:p14="http://schemas.microsoft.com/office/powerpoint/2010/main" val="10034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Еркер">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Е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Е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тема">
  <a:themeElements>
    <a:clrScheme name="О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444</TotalTime>
  <Words>1750</Words>
  <Application>Microsoft Office PowerPoint</Application>
  <PresentationFormat>Презентация на цял екран (4:3)</PresentationFormat>
  <Paragraphs>172</Paragraphs>
  <Slides>24</Slides>
  <Notes>0</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24</vt:i4>
      </vt:variant>
    </vt:vector>
  </HeadingPairs>
  <TitlesOfParts>
    <vt:vector size="25" baseType="lpstr">
      <vt:lpstr>Еркер</vt:lpstr>
      <vt:lpstr>Проект по  подмярка 19.1 „Помощ за подготвителни дейности“, Мярка 19 „Водено от общностите местно развитие“  финансиран от Програма за развитие на селските райони, съфинансирана от Европейския съюз чрез Европейския земеделски фонд за развитие на селските райони.  </vt:lpstr>
      <vt:lpstr>   </vt:lpstr>
      <vt:lpstr>Презентация на PowerPoint</vt:lpstr>
      <vt:lpstr>Презентация на PowerPoint</vt:lpstr>
      <vt:lpstr>Презентация на PowerPoint</vt:lpstr>
      <vt:lpstr>    "Европейският земеделски фонд за развитие на селските райони: Европа инвестира в селските райони"</vt:lpstr>
      <vt:lpstr>      </vt:lpstr>
      <vt:lpstr>Териториален обхват на мярка 19 –вомр от прср 2014-2020 г.</vt:lpstr>
      <vt:lpstr>   "Европейският земеделски фонд за развитие на селските райони: Европа инвестира в селските райони"</vt:lpstr>
      <vt:lpstr>Приоритети на ВОМР за програмен период 2014-2020 г.:  </vt:lpstr>
      <vt:lpstr>    Под-мерки по мярка “Водено от общностите местно развитие”: </vt:lpstr>
      <vt:lpstr> 19.1 Под-мярка “Помощ за подготвителни дейности”</vt:lpstr>
      <vt:lpstr>"Европейският земеделски фонд за развитие на селските райони: Европа инвестира в селските райони"</vt:lpstr>
      <vt:lpstr>"Европейският земеделски фонд за развитие на селските райони: Европа инвестира в селските райони"</vt:lpstr>
      <vt:lpstr>Презентация на PowerPoint</vt:lpstr>
      <vt:lpstr> 19.2 Под-мярка “Прилагане на операции в рамките на стратегии за водено от общностите местно развитие” </vt:lpstr>
      <vt:lpstr>Презентация на PowerPoint</vt:lpstr>
      <vt:lpstr> 19.3 Под-мярка “Подготовка и изпълнение на дейности за сътрудничество на местни групи за действие”</vt:lpstr>
      <vt:lpstr>Презентация на PowerPoint</vt:lpstr>
      <vt:lpstr> 19.4 Под-мярка “Текущи разходи и популяризиране на стратегия за водено от общностите местно развитие”</vt:lpstr>
      <vt:lpstr>Презентация на PowerPoint</vt:lpstr>
      <vt:lpstr>"Европейският земеделски фонд за развитие на селските райони: Европа инвестира в селските райони"</vt:lpstr>
      <vt:lpstr>"Европейският земеделски фонд за развитие на селските райони: Европа инвестира в селските райони"</vt:lpstr>
      <vt:lpstr>Презентация на PowerPoint</vt:lpstr>
    </vt:vector>
  </TitlesOfParts>
  <Company>Obshtina Dolna Mitropoliya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Krasi</dc:creator>
  <cp:lastModifiedBy>Tanya</cp:lastModifiedBy>
  <cp:revision>35</cp:revision>
  <dcterms:created xsi:type="dcterms:W3CDTF">2016-01-15T10:53:42Z</dcterms:created>
  <dcterms:modified xsi:type="dcterms:W3CDTF">2016-01-26T07:33:15Z</dcterms:modified>
</cp:coreProperties>
</file>