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598" autoAdjust="0"/>
  </p:normalViewPr>
  <p:slideViewPr>
    <p:cSldViewPr>
      <p:cViewPr>
        <p:scale>
          <a:sx n="99" d="100"/>
          <a:sy n="99" d="100"/>
        </p:scale>
        <p:origin x="-3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10" name="Правоъгълен триъгъл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лавие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bg-BG" smtClean="0"/>
              <a:t>Щракнете, за да редактирате стила на заглавието в образеца</a:t>
            </a:r>
            <a:endParaRPr kumimoji="0" lang="en-US"/>
          </a:p>
        </p:txBody>
      </p:sp>
      <p:sp>
        <p:nvSpPr>
          <p:cNvPr id="17" name="Подзаглавие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bg-BG" smtClean="0"/>
              <a:t>Щракнете, за да редактирате стила на подзаглавията в образеца</a:t>
            </a:r>
            <a:endParaRPr kumimoji="0" lang="en-US"/>
          </a:p>
        </p:txBody>
      </p:sp>
      <p:grpSp>
        <p:nvGrpSpPr>
          <p:cNvPr id="2" name="Групиране 1"/>
          <p:cNvGrpSpPr/>
          <p:nvPr/>
        </p:nvGrpSpPr>
        <p:grpSpPr>
          <a:xfrm>
            <a:off x="-3765" y="4953000"/>
            <a:ext cx="9147765" cy="1912088"/>
            <a:chOff x="-3765" y="4832896"/>
            <a:chExt cx="9147765" cy="2032192"/>
          </a:xfrm>
        </p:grpSpPr>
        <p:sp>
          <p:nvSpPr>
            <p:cNvPr id="7" name="Свободна форма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Свободна форма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Свободна форма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аво съединение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Контейнер за дата 29"/>
          <p:cNvSpPr>
            <a:spLocks noGrp="1"/>
          </p:cNvSpPr>
          <p:nvPr>
            <p:ph type="dt" sz="half" idx="10"/>
          </p:nvPr>
        </p:nvSpPr>
        <p:spPr/>
        <p:txBody>
          <a:bodyPr/>
          <a:lstStyle>
            <a:lvl1pPr>
              <a:defRPr>
                <a:solidFill>
                  <a:srgbClr val="FFFFFF"/>
                </a:solidFill>
              </a:defRPr>
            </a:lvl1pPr>
            <a:extLst/>
          </a:lstStyle>
          <a:p>
            <a:fld id="{9C5290C9-DF99-4CE3-969F-A50868E4BB23}" type="datetimeFigureOut">
              <a:rPr lang="bg-BG" smtClean="0"/>
              <a:pPr/>
              <a:t>26.1.2016 г.</a:t>
            </a:fld>
            <a:endParaRPr lang="bg-BG"/>
          </a:p>
        </p:txBody>
      </p:sp>
      <p:sp>
        <p:nvSpPr>
          <p:cNvPr id="19" name="Контейнер за долния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bg-BG"/>
          </a:p>
        </p:txBody>
      </p:sp>
      <p:sp>
        <p:nvSpPr>
          <p:cNvPr id="27" name="Контейнер за номер на слайда 26"/>
          <p:cNvSpPr>
            <a:spLocks noGrp="1"/>
          </p:cNvSpPr>
          <p:nvPr>
            <p:ph type="sldNum" sz="quarter" idx="12"/>
          </p:nvPr>
        </p:nvSpPr>
        <p:spPr/>
        <p:txBody>
          <a:bodyPr/>
          <a:lstStyle>
            <a:lvl1pPr>
              <a:defRPr>
                <a:solidFill>
                  <a:srgbClr val="FFFFFF"/>
                </a:solidFill>
              </a:defRPr>
            </a:lvl1pPr>
            <a:extLst/>
          </a:lstStyle>
          <a:p>
            <a:fld id="{545BCE72-EA73-4F9D-94AF-FAFAF9F2D115}"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extLst/>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5" name="Контейнер за долния колонтитул 4"/>
          <p:cNvSpPr>
            <a:spLocks noGrp="1"/>
          </p:cNvSpPr>
          <p:nvPr>
            <p:ph type="ftr" sz="quarter" idx="11"/>
          </p:nvPr>
        </p:nvSpPr>
        <p:spPr/>
        <p:txBody>
          <a:bodyPr/>
          <a:lstStyle>
            <a:extLst/>
          </a:lstStyle>
          <a:p>
            <a:endParaRPr lang="bg-BG"/>
          </a:p>
        </p:txBody>
      </p:sp>
      <p:sp>
        <p:nvSpPr>
          <p:cNvPr id="6" name="Контейнер за номер на слайда 5"/>
          <p:cNvSpPr>
            <a:spLocks noGrp="1"/>
          </p:cNvSpPr>
          <p:nvPr>
            <p:ph type="sldNum" sz="quarter" idx="12"/>
          </p:nvPr>
        </p:nvSpPr>
        <p:spPr/>
        <p:txBody>
          <a:bodyPr/>
          <a:lstStyle>
            <a:extLst/>
          </a:lstStyle>
          <a:p>
            <a:fld id="{545BCE72-EA73-4F9D-94AF-FAFAF9F2D115}"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844013" y="274640"/>
            <a:ext cx="1777470" cy="5592761"/>
          </a:xfrm>
        </p:spPr>
        <p:txBody>
          <a:bodyPr vert="eaVert"/>
          <a:lstStyle>
            <a:extLst/>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5" name="Контейнер за долния колонтитул 4"/>
          <p:cNvSpPr>
            <a:spLocks noGrp="1"/>
          </p:cNvSpPr>
          <p:nvPr>
            <p:ph type="ftr" sz="quarter" idx="11"/>
          </p:nvPr>
        </p:nvSpPr>
        <p:spPr/>
        <p:txBody>
          <a:bodyPr/>
          <a:lstStyle>
            <a:extLst/>
          </a:lstStyle>
          <a:p>
            <a:endParaRPr lang="bg-BG"/>
          </a:p>
        </p:txBody>
      </p:sp>
      <p:sp>
        <p:nvSpPr>
          <p:cNvPr id="6" name="Контейнер за номер на слайда 5"/>
          <p:cNvSpPr>
            <a:spLocks noGrp="1"/>
          </p:cNvSpPr>
          <p:nvPr>
            <p:ph type="sldNum" sz="quarter" idx="12"/>
          </p:nvPr>
        </p:nvSpPr>
        <p:spPr/>
        <p:txBody>
          <a:bodyPr/>
          <a:lstStyle>
            <a:extLst/>
          </a:lstStyle>
          <a:p>
            <a:fld id="{545BCE72-EA73-4F9D-94AF-FAFAF9F2D115}"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p:txBody>
          <a:bodyPr/>
          <a:lstStyle>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5" name="Контейнер за долния колонтитул 4"/>
          <p:cNvSpPr>
            <a:spLocks noGrp="1"/>
          </p:cNvSpPr>
          <p:nvPr>
            <p:ph type="ftr" sz="quarter" idx="11"/>
          </p:nvPr>
        </p:nvSpPr>
        <p:spPr/>
        <p:txBody>
          <a:bodyPr/>
          <a:lstStyle>
            <a:extLst/>
          </a:lstStyle>
          <a:p>
            <a:endParaRPr lang="bg-BG"/>
          </a:p>
        </p:txBody>
      </p:sp>
      <p:sp>
        <p:nvSpPr>
          <p:cNvPr id="6" name="Контейнер за номер на слайда 5"/>
          <p:cNvSpPr>
            <a:spLocks noGrp="1"/>
          </p:cNvSpPr>
          <p:nvPr>
            <p:ph type="sldNum" sz="quarter" idx="12"/>
          </p:nvPr>
        </p:nvSpPr>
        <p:spPr/>
        <p:txBody>
          <a:bodyPr/>
          <a:lstStyle>
            <a:extLst/>
          </a:lstStyle>
          <a:p>
            <a:fld id="{545BCE72-EA73-4F9D-94AF-FAFAF9F2D115}" type="slidenum">
              <a:rPr lang="bg-BG" smtClean="0"/>
              <a:pPr/>
              <a:t>‹#›</a:t>
            </a:fld>
            <a:endParaRPr lang="bg-BG"/>
          </a:p>
        </p:txBody>
      </p:sp>
      <p:sp>
        <p:nvSpPr>
          <p:cNvPr id="7" name="Заглавие 6"/>
          <p:cNvSpPr>
            <a:spLocks noGrp="1"/>
          </p:cNvSpPr>
          <p:nvPr>
            <p:ph type="title"/>
          </p:nvPr>
        </p:nvSpPr>
        <p:spPr/>
        <p:txBody>
          <a:bodyPr rtlCol="0"/>
          <a:lstStyle>
            <a:extLst/>
          </a:lstStyle>
          <a:p>
            <a:r>
              <a:rPr kumimoji="0" lang="bg-BG" smtClean="0"/>
              <a:t>Щракнете, за да редактирате стила на заглавието в образеца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bg>
      <p:bgRef idx="1002">
        <a:schemeClr val="bg1"/>
      </p:bgRef>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bg-BG" smtClean="0"/>
              <a:t>Щракн., за да ред. стил на загл. в обр.</a:t>
            </a:r>
          </a:p>
        </p:txBody>
      </p:sp>
      <p:sp>
        <p:nvSpPr>
          <p:cNvPr id="4" name="Контейнер за дата 3"/>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5" name="Контейнер за долния колонтитул 4"/>
          <p:cNvSpPr>
            <a:spLocks noGrp="1"/>
          </p:cNvSpPr>
          <p:nvPr>
            <p:ph type="ftr" sz="quarter" idx="11"/>
          </p:nvPr>
        </p:nvSpPr>
        <p:spPr/>
        <p:txBody>
          <a:bodyPr/>
          <a:lstStyle>
            <a:extLst/>
          </a:lstStyle>
          <a:p>
            <a:endParaRPr lang="bg-BG"/>
          </a:p>
        </p:txBody>
      </p:sp>
      <p:sp>
        <p:nvSpPr>
          <p:cNvPr id="6" name="Контейнер за номер на слайда 5"/>
          <p:cNvSpPr>
            <a:spLocks noGrp="1"/>
          </p:cNvSpPr>
          <p:nvPr>
            <p:ph type="sldNum" sz="quarter" idx="12"/>
          </p:nvPr>
        </p:nvSpPr>
        <p:spPr/>
        <p:txBody>
          <a:bodyPr/>
          <a:lstStyle>
            <a:extLst/>
          </a:lstStyle>
          <a:p>
            <a:fld id="{545BCE72-EA73-4F9D-94AF-FAFAF9F2D115}" type="slidenum">
              <a:rPr lang="bg-BG" smtClean="0"/>
              <a:pPr/>
              <a:t>‹#›</a:t>
            </a:fld>
            <a:endParaRPr lang="bg-BG"/>
          </a:p>
        </p:txBody>
      </p:sp>
      <p:sp>
        <p:nvSpPr>
          <p:cNvPr id="7" name="V-образна стрел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образна стрел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bg>
      <p:bgRef idx="1002">
        <a:schemeClr val="bg1"/>
      </p:bgRef>
    </p:bg>
    <p:spTree>
      <p:nvGrpSpPr>
        <p:cNvPr id="1" name=""/>
        <p:cNvGrpSpPr/>
        <p:nvPr/>
      </p:nvGrpSpPr>
      <p:grpSpPr>
        <a:xfrm>
          <a:off x="0" y="0"/>
          <a:ext cx="0" cy="0"/>
          <a:chOff x="0" y="0"/>
          <a:chExt cx="0" cy="0"/>
        </a:xfrm>
      </p:grpSpPr>
      <p:sp>
        <p:nvSpPr>
          <p:cNvPr id="3" name="Контейнер за съдържани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съдържани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6" name="Контейнер за долния колонтитул 5"/>
          <p:cNvSpPr>
            <a:spLocks noGrp="1"/>
          </p:cNvSpPr>
          <p:nvPr>
            <p:ph type="ftr" sz="quarter" idx="11"/>
          </p:nvPr>
        </p:nvSpPr>
        <p:spPr/>
        <p:txBody>
          <a:bodyPr/>
          <a:lstStyle>
            <a:extLst/>
          </a:lstStyle>
          <a:p>
            <a:endParaRPr lang="bg-BG"/>
          </a:p>
        </p:txBody>
      </p:sp>
      <p:sp>
        <p:nvSpPr>
          <p:cNvPr id="7" name="Контейнер за номер на слайда 6"/>
          <p:cNvSpPr>
            <a:spLocks noGrp="1"/>
          </p:cNvSpPr>
          <p:nvPr>
            <p:ph type="sldNum" sz="quarter" idx="12"/>
          </p:nvPr>
        </p:nvSpPr>
        <p:spPr/>
        <p:txBody>
          <a:bodyPr/>
          <a:lstStyle>
            <a:extLst/>
          </a:lstStyle>
          <a:p>
            <a:fld id="{545BCE72-EA73-4F9D-94AF-FAFAF9F2D115}" type="slidenum">
              <a:rPr lang="bg-BG" smtClean="0"/>
              <a:pPr/>
              <a:t>‹#›</a:t>
            </a:fld>
            <a:endParaRPr lang="bg-BG"/>
          </a:p>
        </p:txBody>
      </p:sp>
      <p:sp>
        <p:nvSpPr>
          <p:cNvPr id="8" name="Заглавие 7"/>
          <p:cNvSpPr>
            <a:spLocks noGrp="1"/>
          </p:cNvSpPr>
          <p:nvPr>
            <p:ph type="title"/>
          </p:nvPr>
        </p:nvSpPr>
        <p:spPr/>
        <p:txBody>
          <a:bodyPr rtlCol="0"/>
          <a:lstStyle>
            <a:extLst/>
          </a:lstStyle>
          <a:p>
            <a:r>
              <a:rPr kumimoji="0" lang="bg-BG" smtClean="0"/>
              <a:t>Щракнете, за да редактирате стила на заглавието в образеца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8229600" cy="1143000"/>
          </a:xfrm>
        </p:spPr>
        <p:txBody>
          <a:bodyPr anchor="ctr"/>
          <a:lstStyle>
            <a:lvl1pPr>
              <a:defRPr/>
            </a:lvl1pPr>
            <a:extLst/>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bg-BG" smtClean="0"/>
              <a:t>Щракн., за да ред. стил на загл. в обр.</a:t>
            </a:r>
          </a:p>
        </p:txBody>
      </p:sp>
      <p:sp>
        <p:nvSpPr>
          <p:cNvPr id="4" name="Текстов контейне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bg-BG" smtClean="0"/>
              <a:t>Щракн., за да ред. стил на загл. в обр.</a:t>
            </a:r>
          </a:p>
        </p:txBody>
      </p:sp>
      <p:sp>
        <p:nvSpPr>
          <p:cNvPr id="5" name="Контейнер за съдържани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6" name="Контейнер за съдържани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8" name="Контейнер за долния колонтитул 7"/>
          <p:cNvSpPr>
            <a:spLocks noGrp="1"/>
          </p:cNvSpPr>
          <p:nvPr>
            <p:ph type="ftr" sz="quarter" idx="11"/>
          </p:nvPr>
        </p:nvSpPr>
        <p:spPr/>
        <p:txBody>
          <a:bodyPr/>
          <a:lstStyle>
            <a:extLst/>
          </a:lstStyle>
          <a:p>
            <a:endParaRPr lang="bg-BG"/>
          </a:p>
        </p:txBody>
      </p:sp>
      <p:sp>
        <p:nvSpPr>
          <p:cNvPr id="9" name="Контейнер за номер на слайда 8"/>
          <p:cNvSpPr>
            <a:spLocks noGrp="1"/>
          </p:cNvSpPr>
          <p:nvPr>
            <p:ph type="sldNum" sz="quarter" idx="12"/>
          </p:nvPr>
        </p:nvSpPr>
        <p:spPr/>
        <p:txBody>
          <a:bodyPr/>
          <a:lstStyle>
            <a:extLst/>
          </a:lstStyle>
          <a:p>
            <a:fld id="{545BCE72-EA73-4F9D-94AF-FAFAF9F2D115}" type="slidenum">
              <a:rPr lang="bg-BG" smtClean="0"/>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bg>
      <p:bgRef idx="1002">
        <a:schemeClr val="bg1"/>
      </p:bgRef>
    </p:bg>
    <p:spTree>
      <p:nvGrpSpPr>
        <p:cNvPr id="1" name=""/>
        <p:cNvGrpSpPr/>
        <p:nvPr/>
      </p:nvGrpSpPr>
      <p:grpSpPr>
        <a:xfrm>
          <a:off x="0" y="0"/>
          <a:ext cx="0" cy="0"/>
          <a:chOff x="0" y="0"/>
          <a:chExt cx="0" cy="0"/>
        </a:xfrm>
      </p:grpSpPr>
      <p:sp>
        <p:nvSpPr>
          <p:cNvPr id="3" name="Контейнер за дата 2"/>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4" name="Контейнер за долния колонтитул 3"/>
          <p:cNvSpPr>
            <a:spLocks noGrp="1"/>
          </p:cNvSpPr>
          <p:nvPr>
            <p:ph type="ftr" sz="quarter" idx="11"/>
          </p:nvPr>
        </p:nvSpPr>
        <p:spPr/>
        <p:txBody>
          <a:bodyPr/>
          <a:lstStyle>
            <a:extLst/>
          </a:lstStyle>
          <a:p>
            <a:endParaRPr lang="bg-BG"/>
          </a:p>
        </p:txBody>
      </p:sp>
      <p:sp>
        <p:nvSpPr>
          <p:cNvPr id="5" name="Контейнер за номер на слайда 4"/>
          <p:cNvSpPr>
            <a:spLocks noGrp="1"/>
          </p:cNvSpPr>
          <p:nvPr>
            <p:ph type="sldNum" sz="quarter" idx="12"/>
          </p:nvPr>
        </p:nvSpPr>
        <p:spPr/>
        <p:txBody>
          <a:bodyPr/>
          <a:lstStyle>
            <a:extLst/>
          </a:lstStyle>
          <a:p>
            <a:fld id="{545BCE72-EA73-4F9D-94AF-FAFAF9F2D115}" type="slidenum">
              <a:rPr lang="bg-BG" smtClean="0"/>
              <a:pPr/>
              <a:t>‹#›</a:t>
            </a:fld>
            <a:endParaRPr lang="bg-BG"/>
          </a:p>
        </p:txBody>
      </p:sp>
      <p:sp>
        <p:nvSpPr>
          <p:cNvPr id="6" name="Заглавие 5"/>
          <p:cNvSpPr>
            <a:spLocks noGrp="1"/>
          </p:cNvSpPr>
          <p:nvPr>
            <p:ph type="title"/>
          </p:nvPr>
        </p:nvSpPr>
        <p:spPr/>
        <p:txBody>
          <a:bodyPr rtlCol="0"/>
          <a:lstStyle>
            <a:extLst/>
          </a:lstStyle>
          <a:p>
            <a:r>
              <a:rPr kumimoji="0" lang="bg-BG" smtClean="0"/>
              <a:t>Щракнете, за да редактирате стила на заглавието в образеца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extLst/>
          </a:lstStyle>
          <a:p>
            <a:fld id="{9C5290C9-DF99-4CE3-969F-A50868E4BB23}" type="datetimeFigureOut">
              <a:rPr lang="bg-BG" smtClean="0"/>
              <a:pPr/>
              <a:t>26.1.2016 г.</a:t>
            </a:fld>
            <a:endParaRPr lang="bg-BG"/>
          </a:p>
        </p:txBody>
      </p:sp>
      <p:sp>
        <p:nvSpPr>
          <p:cNvPr id="3" name="Контейнер за долния колонтитул 2"/>
          <p:cNvSpPr>
            <a:spLocks noGrp="1"/>
          </p:cNvSpPr>
          <p:nvPr>
            <p:ph type="ftr" sz="quarter" idx="11"/>
          </p:nvPr>
        </p:nvSpPr>
        <p:spPr/>
        <p:txBody>
          <a:bodyPr/>
          <a:lstStyle>
            <a:extLst/>
          </a:lstStyle>
          <a:p>
            <a:endParaRPr lang="bg-BG"/>
          </a:p>
        </p:txBody>
      </p:sp>
      <p:sp>
        <p:nvSpPr>
          <p:cNvPr id="4" name="Контейнер за номер на слайда 3"/>
          <p:cNvSpPr>
            <a:spLocks noGrp="1"/>
          </p:cNvSpPr>
          <p:nvPr>
            <p:ph type="sldNum" sz="quarter" idx="12"/>
          </p:nvPr>
        </p:nvSpPr>
        <p:spPr/>
        <p:txBody>
          <a:bodyPr/>
          <a:lstStyle>
            <a:extLst/>
          </a:lstStyle>
          <a:p>
            <a:fld id="{545BCE72-EA73-4F9D-94AF-FAFAF9F2D115}"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Съдържание с надпис">
    <p:bg>
      <p:bgRef idx="1003">
        <a:schemeClr val="bg1"/>
      </p:bgRef>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bg-BG" smtClean="0"/>
              <a:t>Щракн., за да ред. стил на загл. в обр.</a:t>
            </a:r>
          </a:p>
        </p:txBody>
      </p:sp>
      <p:sp>
        <p:nvSpPr>
          <p:cNvPr id="4" name="Контейнер за съдържани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a:xfrm>
            <a:off x="6727032" y="6407944"/>
            <a:ext cx="1920240" cy="365760"/>
          </a:xfrm>
        </p:spPr>
        <p:txBody>
          <a:bodyPr/>
          <a:lstStyle>
            <a:extLst/>
          </a:lstStyle>
          <a:p>
            <a:fld id="{9C5290C9-DF99-4CE3-969F-A50868E4BB23}" type="datetimeFigureOut">
              <a:rPr lang="bg-BG" smtClean="0"/>
              <a:pPr/>
              <a:t>26.1.2016 г.</a:t>
            </a:fld>
            <a:endParaRPr lang="bg-BG"/>
          </a:p>
        </p:txBody>
      </p:sp>
      <p:sp>
        <p:nvSpPr>
          <p:cNvPr id="6" name="Контейнер за долния колонтитул 5"/>
          <p:cNvSpPr>
            <a:spLocks noGrp="1"/>
          </p:cNvSpPr>
          <p:nvPr>
            <p:ph type="ftr" sz="quarter" idx="11"/>
          </p:nvPr>
        </p:nvSpPr>
        <p:spPr/>
        <p:txBody>
          <a:bodyPr/>
          <a:lstStyle>
            <a:extLst/>
          </a:lstStyle>
          <a:p>
            <a:endParaRPr lang="bg-BG"/>
          </a:p>
        </p:txBody>
      </p:sp>
      <p:sp>
        <p:nvSpPr>
          <p:cNvPr id="7" name="Контейнер за номер на слайда 6"/>
          <p:cNvSpPr>
            <a:spLocks noGrp="1"/>
          </p:cNvSpPr>
          <p:nvPr>
            <p:ph type="sldNum" sz="quarter" idx="12"/>
          </p:nvPr>
        </p:nvSpPr>
        <p:spPr/>
        <p:txBody>
          <a:bodyPr/>
          <a:lstStyle>
            <a:extLst/>
          </a:lstStyle>
          <a:p>
            <a:fld id="{545BCE72-EA73-4F9D-94AF-FAFAF9F2D115}" type="slidenum">
              <a:rPr lang="bg-BG" smtClean="0"/>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Картина с надпис">
    <p:bg>
      <p:bgRef idx="1002">
        <a:schemeClr val="bg1"/>
      </p:bgRef>
    </p:bg>
    <p:spTree>
      <p:nvGrpSpPr>
        <p:cNvPr id="1" name=""/>
        <p:cNvGrpSpPr/>
        <p:nvPr/>
      </p:nvGrpSpPr>
      <p:grpSpPr>
        <a:xfrm>
          <a:off x="0" y="0"/>
          <a:ext cx="0" cy="0"/>
          <a:chOff x="0" y="0"/>
          <a:chExt cx="0" cy="0"/>
        </a:xfrm>
      </p:grpSpPr>
      <p:sp>
        <p:nvSpPr>
          <p:cNvPr id="4" name="Текстов контейне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bg-BG" smtClean="0"/>
              <a:t>Щракн., за да ред. стил на загл. в обр.</a:t>
            </a:r>
          </a:p>
        </p:txBody>
      </p:sp>
      <p:sp>
        <p:nvSpPr>
          <p:cNvPr id="3" name="Контейнер за картина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bg-BG" smtClean="0"/>
              <a:t>Щракнете върху иконата, за да добавите картина</a:t>
            </a:r>
            <a:endParaRPr kumimoji="0" lang="en-US" dirty="0"/>
          </a:p>
        </p:txBody>
      </p:sp>
      <p:sp>
        <p:nvSpPr>
          <p:cNvPr id="5" name="Контейнер за дата 4"/>
          <p:cNvSpPr>
            <a:spLocks noGrp="1"/>
          </p:cNvSpPr>
          <p:nvPr>
            <p:ph type="dt" sz="half" idx="10"/>
          </p:nvPr>
        </p:nvSpPr>
        <p:spPr/>
        <p:txBody>
          <a:bodyPr/>
          <a:lstStyle>
            <a:lvl1pPr>
              <a:defRPr>
                <a:solidFill>
                  <a:schemeClr val="tx1"/>
                </a:solidFill>
              </a:defRPr>
            </a:lvl1pPr>
            <a:extLst/>
          </a:lstStyle>
          <a:p>
            <a:fld id="{9C5290C9-DF99-4CE3-969F-A50868E4BB23}" type="datetimeFigureOut">
              <a:rPr lang="bg-BG" smtClean="0"/>
              <a:pPr/>
              <a:t>26.1.2016 г.</a:t>
            </a:fld>
            <a:endParaRPr lang="bg-BG"/>
          </a:p>
        </p:txBody>
      </p:sp>
      <p:sp>
        <p:nvSpPr>
          <p:cNvPr id="6" name="Контейнер за долния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bg-BG"/>
          </a:p>
        </p:txBody>
      </p:sp>
      <p:sp>
        <p:nvSpPr>
          <p:cNvPr id="7" name="Контейнер за номер на слайда 6"/>
          <p:cNvSpPr>
            <a:spLocks noGrp="1"/>
          </p:cNvSpPr>
          <p:nvPr>
            <p:ph type="sldNum" sz="quarter" idx="12"/>
          </p:nvPr>
        </p:nvSpPr>
        <p:spPr/>
        <p:txBody>
          <a:bodyPr/>
          <a:lstStyle>
            <a:lvl1pPr>
              <a:defRPr>
                <a:solidFill>
                  <a:schemeClr val="tx1"/>
                </a:solidFill>
              </a:defRPr>
            </a:lvl1pPr>
            <a:extLst/>
          </a:lstStyle>
          <a:p>
            <a:fld id="{545BCE72-EA73-4F9D-94AF-FAFAF9F2D115}" type="slidenum">
              <a:rPr lang="bg-BG" smtClean="0"/>
              <a:pPr/>
              <a:t>‹#›</a:t>
            </a:fld>
            <a:endParaRPr lang="bg-BG"/>
          </a:p>
        </p:txBody>
      </p:sp>
      <p:sp>
        <p:nvSpPr>
          <p:cNvPr id="2" name="Заглавие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bg-BG" smtClean="0"/>
              <a:t>Щракнете, за да редактирате стила на заглавието в образеца</a:t>
            </a:r>
            <a:endParaRPr kumimoji="0" lang="en-US"/>
          </a:p>
        </p:txBody>
      </p:sp>
      <p:sp>
        <p:nvSpPr>
          <p:cNvPr id="8" name="Свободна форма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Свободна форма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авоъгълен триъгъл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аво съединение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образна стрел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образна стрел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Свободна форма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Свободна форма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авоъгълен триъгъл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аво съединение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Контейнер за заглавие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bg-BG" smtClean="0"/>
              <a:t>Щракнете, за да редактирате стила на заглавието в образеца</a:t>
            </a:r>
            <a:endParaRPr kumimoji="0" lang="en-US"/>
          </a:p>
        </p:txBody>
      </p:sp>
      <p:sp>
        <p:nvSpPr>
          <p:cNvPr id="30" name="Текстов контейне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bg-BG" smtClean="0"/>
              <a:t>Щракн., за да ред. стил на загл. в обр.</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0" name="Контейнер за 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5290C9-DF99-4CE3-969F-A50868E4BB23}" type="datetimeFigureOut">
              <a:rPr lang="bg-BG" smtClean="0"/>
              <a:pPr/>
              <a:t>26.1.2016 г.</a:t>
            </a:fld>
            <a:endParaRPr lang="bg-BG"/>
          </a:p>
        </p:txBody>
      </p:sp>
      <p:sp>
        <p:nvSpPr>
          <p:cNvPr id="22" name="Контейнер за долния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bg-BG"/>
          </a:p>
        </p:txBody>
      </p:sp>
      <p:sp>
        <p:nvSpPr>
          <p:cNvPr id="18" name="Контейнер за номер на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45BCE72-EA73-4F9D-94AF-FAFAF9F2D115}"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лавие 5"/>
          <p:cNvSpPr>
            <a:spLocks noGrp="1"/>
          </p:cNvSpPr>
          <p:nvPr>
            <p:ph type="ctrTitle"/>
          </p:nvPr>
        </p:nvSpPr>
        <p:spPr>
          <a:xfrm>
            <a:off x="685800" y="1752601"/>
            <a:ext cx="7774632" cy="1100335"/>
          </a:xfrm>
        </p:spPr>
        <p:txBody>
          <a:bodyPr>
            <a:normAutofit fontScale="90000"/>
          </a:bodyPr>
          <a:lstStyle/>
          <a:p>
            <a:pPr algn="ctr"/>
            <a:r>
              <a:rPr lang="bg-BG" sz="1400" i="1" dirty="0" smtClean="0">
                <a:latin typeface="Times New Roman" pitchFamily="18" charset="0"/>
                <a:cs typeface="Times New Roman" pitchFamily="18" charset="0"/>
              </a:rPr>
              <a:t>Проект по  </a:t>
            </a:r>
            <a:r>
              <a:rPr lang="bg-BG" sz="1400" i="1" dirty="0" err="1" smtClean="0">
                <a:latin typeface="Times New Roman" pitchFamily="18" charset="0"/>
                <a:cs typeface="Times New Roman" pitchFamily="18" charset="0"/>
              </a:rPr>
              <a:t>подмярка</a:t>
            </a:r>
            <a:r>
              <a:rPr lang="bg-BG" sz="1400" i="1" dirty="0" smtClean="0">
                <a:latin typeface="Times New Roman" pitchFamily="18" charset="0"/>
                <a:cs typeface="Times New Roman" pitchFamily="18" charset="0"/>
              </a:rPr>
              <a:t> 19.1 „Помощ за подготвителни дейности“, Мярка 19 „Водено от общностите местно развитие“  финансиран от Програма за развитие на селските райони, </a:t>
            </a:r>
            <a:r>
              <a:rPr lang="bg-BG" sz="1400" i="1" dirty="0" err="1" smtClean="0">
                <a:latin typeface="Times New Roman" pitchFamily="18" charset="0"/>
                <a:cs typeface="Times New Roman" pitchFamily="18" charset="0"/>
              </a:rPr>
              <a:t>съфинансирана</a:t>
            </a:r>
            <a:r>
              <a:rPr lang="bg-BG" sz="1400" i="1" dirty="0" smtClean="0">
                <a:latin typeface="Times New Roman" pitchFamily="18" charset="0"/>
                <a:cs typeface="Times New Roman" pitchFamily="18" charset="0"/>
              </a:rPr>
              <a:t> от Европейския съюз чрез Европейския земеделски фонд за развитие на селските райони.</a:t>
            </a:r>
            <a:r>
              <a:rPr lang="bg-BG" sz="1200" b="0" dirty="0" smtClean="0">
                <a:latin typeface="Times New Roman" pitchFamily="18" charset="0"/>
                <a:cs typeface="Times New Roman" pitchFamily="18" charset="0"/>
              </a:rPr>
              <a:t/>
            </a:r>
            <a:br>
              <a:rPr lang="bg-BG" sz="1200" b="0" dirty="0" smtClean="0">
                <a:latin typeface="Times New Roman" pitchFamily="18" charset="0"/>
                <a:cs typeface="Times New Roman" pitchFamily="18" charset="0"/>
              </a:rPr>
            </a:br>
            <a:endParaRPr lang="bg-BG" sz="1200" b="0" dirty="0">
              <a:latin typeface="Times New Roman" pitchFamily="18" charset="0"/>
              <a:cs typeface="Times New Roman" pitchFamily="18" charset="0"/>
            </a:endParaRPr>
          </a:p>
        </p:txBody>
      </p:sp>
      <p:sp>
        <p:nvSpPr>
          <p:cNvPr id="7" name="Подзаглавие 6"/>
          <p:cNvSpPr>
            <a:spLocks noGrp="1"/>
          </p:cNvSpPr>
          <p:nvPr>
            <p:ph type="subTitle" idx="1"/>
          </p:nvPr>
        </p:nvSpPr>
        <p:spPr>
          <a:xfrm>
            <a:off x="760040" y="3717032"/>
            <a:ext cx="7772400" cy="1199704"/>
          </a:xfrm>
          <a:ln>
            <a:solidFill>
              <a:schemeClr val="bg1">
                <a:lumMod val="95000"/>
              </a:schemeClr>
            </a:solidFill>
          </a:ln>
        </p:spPr>
        <p:txBody>
          <a:bodyPr/>
          <a:lstStyle/>
          <a:p>
            <a:pPr algn="ctr"/>
            <a:r>
              <a:rPr lang="bg-BG" b="1" dirty="0" smtClean="0">
                <a:effectLst>
                  <a:outerShdw blurRad="38100" dist="38100" dir="2700000" algn="tl">
                    <a:srgbClr val="000000">
                      <a:alpha val="43137"/>
                    </a:srgbClr>
                  </a:outerShdw>
                </a:effectLst>
                <a:latin typeface="Times New Roman" pitchFamily="18" charset="0"/>
                <a:cs typeface="Times New Roman" pitchFamily="18" charset="0"/>
              </a:rPr>
              <a:t>ПРЕДСТАВЯНЕ НА</a:t>
            </a:r>
          </a:p>
          <a:p>
            <a:pPr algn="ctr"/>
            <a:r>
              <a:rPr lang="bg-BG" b="1" dirty="0" smtClean="0">
                <a:effectLst>
                  <a:outerShdw blurRad="38100" dist="38100" dir="2700000" algn="tl">
                    <a:srgbClr val="000000">
                      <a:alpha val="43137"/>
                    </a:srgbClr>
                  </a:outerShdw>
                </a:effectLst>
                <a:latin typeface="Times New Roman" pitchFamily="18" charset="0"/>
                <a:cs typeface="Times New Roman" pitchFamily="18" charset="0"/>
              </a:rPr>
              <a:t> “ПОДХОДЪТ ЛИДЕР”</a:t>
            </a:r>
            <a:endParaRPr lang="bg-BG"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Картина 1"/>
          <p:cNvPicPr>
            <a:picLocks noChangeArrowheads="1"/>
          </p:cNvPicPr>
          <p:nvPr/>
        </p:nvPicPr>
        <p:blipFill>
          <a:blip r:embed="rId2" cstate="print"/>
          <a:srcRect/>
          <a:stretch>
            <a:fillRect/>
          </a:stretch>
        </p:blipFill>
        <p:spPr bwMode="auto">
          <a:xfrm>
            <a:off x="3995936" y="332657"/>
            <a:ext cx="772209" cy="64350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b="10378"/>
          <a:stretch>
            <a:fillRect/>
          </a:stretch>
        </p:blipFill>
        <p:spPr bwMode="auto">
          <a:xfrm>
            <a:off x="633636" y="332656"/>
            <a:ext cx="1562100" cy="647700"/>
          </a:xfrm>
          <a:prstGeom prst="rect">
            <a:avLst/>
          </a:prstGeom>
          <a:noFill/>
          <a:ln w="9525">
            <a:noFill/>
            <a:miter lim="800000"/>
            <a:headEnd/>
            <a:tailEnd/>
          </a:ln>
        </p:spPr>
      </p:pic>
      <p:pic>
        <p:nvPicPr>
          <p:cNvPr id="1028" name="Picture 11"/>
          <p:cNvPicPr>
            <a:picLocks noChangeAspect="1" noChangeArrowheads="1"/>
          </p:cNvPicPr>
          <p:nvPr/>
        </p:nvPicPr>
        <p:blipFill>
          <a:blip r:embed="rId4" cstate="print"/>
          <a:srcRect/>
          <a:stretch>
            <a:fillRect/>
          </a:stretch>
        </p:blipFill>
        <p:spPr bwMode="auto">
          <a:xfrm>
            <a:off x="6948264" y="332656"/>
            <a:ext cx="1524000" cy="609600"/>
          </a:xfrm>
          <a:prstGeom prst="rect">
            <a:avLst/>
          </a:prstGeom>
          <a:noFill/>
          <a:ln w="9525">
            <a:noFill/>
            <a:miter lim="800000"/>
            <a:headEnd/>
            <a:tailEnd/>
          </a:ln>
        </p:spPr>
      </p:pic>
      <p:sp>
        <p:nvSpPr>
          <p:cNvPr id="1029" name="Rectangle 5"/>
          <p:cNvSpPr>
            <a:spLocks noChangeArrowheads="1"/>
          </p:cNvSpPr>
          <p:nvPr/>
        </p:nvSpPr>
        <p:spPr bwMode="auto">
          <a:xfrm>
            <a:off x="0" y="1268760"/>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down)">
                                      <p:cBhvr>
                                        <p:cTn id="7" dur="3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3000"/>
                                        <p:tgtEl>
                                          <p:spTgt spid="7">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linds(horizontal)">
                                      <p:cBhvr>
                                        <p:cTn id="15" dur="3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1628800"/>
            <a:ext cx="8229600" cy="4378491"/>
          </a:xfrm>
        </p:spPr>
        <p:txBody>
          <a:bodyPr>
            <a:noAutofit/>
          </a:bodyPr>
          <a:lstStyle/>
          <a:p>
            <a:pPr marL="624078" indent="-514350" algn="just">
              <a:buAutoNum type="arabicPeriod"/>
            </a:pPr>
            <a:r>
              <a:rPr lang="bg-BG" sz="2000" b="1" i="1" dirty="0" smtClean="0">
                <a:latin typeface="Times New Roman" pitchFamily="18" charset="0"/>
                <a:cs typeface="Times New Roman" pitchFamily="18" charset="0"/>
              </a:rPr>
              <a:t>Териториален подход: </a:t>
            </a:r>
            <a:r>
              <a:rPr lang="bg-BG" sz="2000" dirty="0" smtClean="0">
                <a:latin typeface="Times New Roman" pitchFamily="18" charset="0"/>
                <a:cs typeface="Times New Roman" pitchFamily="18" charset="0"/>
              </a:rPr>
              <a:t>Териториалният подход, основан върху района, обхваща малка, хомогенна, социално свързана територия, често характеризирана от общи традиции, местна идентичност, чувство за принадлежност или общи нужди и очаквания, като целеви район за осъществяване на дадена политика.</a:t>
            </a:r>
          </a:p>
          <a:p>
            <a:pPr marL="624078" indent="-514350" algn="just">
              <a:buAutoNum type="arabicPeriod"/>
            </a:pPr>
            <a:r>
              <a:rPr lang="bg-BG" sz="2000" b="1" i="1" dirty="0" smtClean="0">
                <a:latin typeface="Times New Roman" pitchFamily="18" charset="0"/>
                <a:cs typeface="Times New Roman" pitchFamily="18" charset="0"/>
              </a:rPr>
              <a:t>Подход “отдолу-нагоре”: </a:t>
            </a:r>
            <a:r>
              <a:rPr lang="bg-BG" sz="2000" dirty="0" smtClean="0">
                <a:latin typeface="Times New Roman" pitchFamily="18" charset="0"/>
                <a:cs typeface="Times New Roman" pitchFamily="18" charset="0"/>
              </a:rPr>
              <a:t>От седемте характерни черти на ЛИДЕР най-отличителната е подходът “отдолу-нагоре”.  </a:t>
            </a:r>
            <a:r>
              <a:rPr lang="bg-BG" sz="2000" b="1" dirty="0" smtClean="0">
                <a:latin typeface="Times New Roman" pitchFamily="18" charset="0"/>
                <a:cs typeface="Times New Roman" pitchFamily="18" charset="0"/>
              </a:rPr>
              <a:t>Той означава, че местните действащи лица участват във вземането на решения за стратегията и за избора на приоритети за развитие в местната им общност. </a:t>
            </a:r>
            <a:r>
              <a:rPr lang="bg-BG" sz="2000" dirty="0" smtClean="0">
                <a:latin typeface="Times New Roman" pitchFamily="18" charset="0"/>
                <a:cs typeface="Times New Roman" pitchFamily="18" charset="0"/>
              </a:rPr>
              <a:t>Политиките за селските райони, който следват този подход, трябва да бъдат проектирани и въведени по начин, който е най-подходящ за нуждите на общността, която обслужват.</a:t>
            </a: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683568"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5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1556792"/>
            <a:ext cx="8229600" cy="4450499"/>
          </a:xfrm>
        </p:spPr>
        <p:txBody>
          <a:bodyPr>
            <a:normAutofit/>
          </a:bodyPr>
          <a:lstStyle/>
          <a:p>
            <a:pPr marL="624078" indent="-514350" algn="just">
              <a:buFont typeface="+mj-lt"/>
              <a:buAutoNum type="arabicPeriod" startAt="3"/>
            </a:pPr>
            <a:r>
              <a:rPr lang="bg-BG" sz="2000" b="1" dirty="0" smtClean="0">
                <a:latin typeface="Times New Roman" pitchFamily="18" charset="0"/>
                <a:cs typeface="Times New Roman" pitchFamily="18" charset="0"/>
              </a:rPr>
              <a:t>Публично – частни партньорства (местни инициативни групи – МИГ): </a:t>
            </a:r>
            <a:r>
              <a:rPr lang="bg-BG" sz="2000" dirty="0" smtClean="0">
                <a:latin typeface="Times New Roman" pitchFamily="18" charset="0"/>
                <a:cs typeface="Times New Roman" pitchFamily="18" charset="0"/>
              </a:rPr>
              <a:t>Установяването на местни партньорства, познато под името “Местна инициативна група” е оригинална и важна черта от подхода ЛИДЕР. МИГ има за цел да идентифицира и осъществи стратегията за местно развитие, като взема решения за разпределянето на</a:t>
            </a:r>
            <a:r>
              <a:rPr lang="en-US" sz="2000" dirty="0" smtClean="0">
                <a:latin typeface="Times New Roman" pitchFamily="18" charset="0"/>
                <a:cs typeface="Times New Roman" pitchFamily="18" charset="0"/>
              </a:rPr>
              <a:t> </a:t>
            </a:r>
            <a:r>
              <a:rPr lang="bg-BG" sz="2000" dirty="0" smtClean="0">
                <a:latin typeface="Times New Roman" pitchFamily="18" charset="0"/>
                <a:cs typeface="Times New Roman" pitchFamily="18" charset="0"/>
              </a:rPr>
              <a:t>финансовите ресурси и управлението им.</a:t>
            </a:r>
          </a:p>
          <a:p>
            <a:pPr marL="624078" indent="-514350" algn="just">
              <a:buFont typeface="+mj-lt"/>
              <a:buAutoNum type="arabicPeriod" startAt="3"/>
            </a:pPr>
            <a:r>
              <a:rPr lang="bg-BG" sz="2000" b="1" dirty="0" smtClean="0">
                <a:latin typeface="Times New Roman" pitchFamily="18" charset="0"/>
                <a:cs typeface="Times New Roman" pitchFamily="18" charset="0"/>
              </a:rPr>
              <a:t>Интегриран подход (</a:t>
            </a:r>
            <a:r>
              <a:rPr lang="bg-BG" sz="2000" b="1" dirty="0" err="1" smtClean="0">
                <a:latin typeface="Times New Roman" pitchFamily="18" charset="0"/>
                <a:cs typeface="Times New Roman" pitchFamily="18" charset="0"/>
              </a:rPr>
              <a:t>многосекторен</a:t>
            </a:r>
            <a:r>
              <a:rPr lang="bg-BG" sz="2000" b="1" dirty="0" smtClean="0">
                <a:latin typeface="Times New Roman" pitchFamily="18" charset="0"/>
                <a:cs typeface="Times New Roman" pitchFamily="18" charset="0"/>
              </a:rPr>
              <a:t>): </a:t>
            </a:r>
            <a:r>
              <a:rPr lang="bg-BG" sz="2000" dirty="0" smtClean="0">
                <a:latin typeface="Times New Roman" pitchFamily="18" charset="0"/>
                <a:cs typeface="Times New Roman" pitchFamily="18" charset="0"/>
              </a:rPr>
              <a:t>ЛИДЕР не е секторна програма за развитие. Стратегията за местно развитие трябва да има </a:t>
            </a:r>
            <a:r>
              <a:rPr lang="bg-BG" sz="2000" dirty="0" err="1" smtClean="0">
                <a:latin typeface="Times New Roman" pitchFamily="18" charset="0"/>
                <a:cs typeface="Times New Roman" pitchFamily="18" charset="0"/>
              </a:rPr>
              <a:t>мулти</a:t>
            </a:r>
            <a:r>
              <a:rPr lang="bg-BG" sz="2000" dirty="0" smtClean="0">
                <a:latin typeface="Times New Roman" pitchFamily="18" charset="0"/>
                <a:cs typeface="Times New Roman" pitchFamily="18" charset="0"/>
              </a:rPr>
              <a:t> - секторна (много-отраслова) насоченост, като интегрира няколко сектора на дейности. Дейностите и проектите, съдържащи се в местните стратегии, трябва да бъдат свързани и координирани като едно свързано цяло.</a:t>
            </a: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683568"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1700808"/>
            <a:ext cx="8229600" cy="4392488"/>
          </a:xfrm>
        </p:spPr>
        <p:txBody>
          <a:bodyPr>
            <a:normAutofit fontScale="25000" lnSpcReduction="20000"/>
          </a:bodyPr>
          <a:lstStyle/>
          <a:p>
            <a:pPr marL="624078" indent="-514350" algn="just">
              <a:buFont typeface="+mj-lt"/>
              <a:buAutoNum type="arabicPeriod" startAt="5"/>
            </a:pPr>
            <a:r>
              <a:rPr lang="bg-BG" sz="7600" b="1" dirty="0" smtClean="0">
                <a:latin typeface="Times New Roman" pitchFamily="18" charset="0"/>
                <a:cs typeface="Times New Roman" pitchFamily="18" charset="0"/>
              </a:rPr>
              <a:t>Новаторски подход (улесняване на иновациите-новаторство): </a:t>
            </a:r>
            <a:r>
              <a:rPr lang="bg-BG" sz="7600" dirty="0" smtClean="0">
                <a:latin typeface="Times New Roman" pitchFamily="18" charset="0"/>
                <a:cs typeface="Times New Roman" pitchFamily="18" charset="0"/>
              </a:rPr>
              <a:t>ЛИДЕР може да играе важна роля за стимулиране на нови и новаторски подходи за развитието на селските райони. Такова новаторство се стимулира, като на МИГ се предоставят широки граници на свобода и гъвкавост във взимането на решения за дейностите, които те искат да подкрепят. Новаторството трябва да се разбира в широк смисъл. Може да означава въвеждане на нов продукт, на нов процес, на нова организация или на нов пазар.</a:t>
            </a:r>
          </a:p>
          <a:p>
            <a:pPr marL="624078" indent="-514350" algn="just">
              <a:buFont typeface="+mj-lt"/>
              <a:buAutoNum type="arabicPeriod" startAt="5"/>
            </a:pPr>
            <a:r>
              <a:rPr lang="bg-BG" sz="7600" b="1" dirty="0" smtClean="0">
                <a:latin typeface="Times New Roman" pitchFamily="18" charset="0"/>
                <a:cs typeface="Times New Roman" pitchFamily="18" charset="0"/>
              </a:rPr>
              <a:t>Работа в мрежа: </a:t>
            </a:r>
            <a:r>
              <a:rPr lang="bg-BG" sz="7600" dirty="0" smtClean="0">
                <a:latin typeface="Times New Roman" pitchFamily="18" charset="0"/>
                <a:cs typeface="Times New Roman" pitchFamily="18" charset="0"/>
              </a:rPr>
              <a:t>Мрежите обхващат обмяна на резултати, опит и </a:t>
            </a:r>
            <a:r>
              <a:rPr lang="bg-BG" sz="7600" dirty="0" err="1" smtClean="0">
                <a:latin typeface="Times New Roman" pitchFamily="18" charset="0"/>
                <a:cs typeface="Times New Roman" pitchFamily="18" charset="0"/>
              </a:rPr>
              <a:t>ноу-хау</a:t>
            </a:r>
            <a:r>
              <a:rPr lang="bg-BG" sz="7600" dirty="0" smtClean="0">
                <a:latin typeface="Times New Roman" pitchFamily="18" charset="0"/>
                <a:cs typeface="Times New Roman" pitchFamily="18" charset="0"/>
              </a:rPr>
              <a:t> между групите ЛИДЕР в селските райони, администрациите и организациите, участващи в развитието на селските райони в рамките на ЕС, независимо дали са директни бенефициенти по ЛИДЕР. Мрежите са начин за споделяне на добрите практики, за разпространяване на иновациите и надграждане върху уроци, получени от местното развитие на селските райони. Мрежите създават връзки между хора, проекти и селски райони и по този начин могат да спомогнат за преодоляване на изолацията, пред която са изправени някои селски райони. </a:t>
            </a:r>
          </a:p>
          <a:p>
            <a:pPr marL="624078" indent="-514350">
              <a:buFont typeface="+mj-lt"/>
              <a:buAutoNum type="arabicPeriod" startAt="5"/>
            </a:pPr>
            <a:endParaRPr lang="bg-BG" dirty="0"/>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755576"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Tm="10000">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5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2">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2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18" dur="2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19" dur="2500" accel="50000" fill="hold">
                                          <p:stCondLst>
                                            <p:cond delay="2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0" dur="5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1" dur="2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2" dur="2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3" dur="2500" accel="50000" fill="hold">
                                          <p:stCondLst>
                                            <p:cond delay="2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4" dur="5000" decel="50000">
                                          <p:stCondLst>
                                            <p:cond delay="0"/>
                                          </p:stCondLst>
                                        </p:cTn>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1556792"/>
            <a:ext cx="8229600" cy="4450499"/>
          </a:xfrm>
        </p:spPr>
        <p:txBody>
          <a:bodyPr>
            <a:normAutofit/>
          </a:bodyPr>
          <a:lstStyle/>
          <a:p>
            <a:pPr marL="624078" indent="-514350" algn="just">
              <a:buFont typeface="+mj-lt"/>
              <a:buAutoNum type="arabicPeriod" startAt="7"/>
            </a:pPr>
            <a:endParaRPr lang="en-US" sz="2000" dirty="0" smtClean="0">
              <a:latin typeface="Times New Roman" pitchFamily="18" charset="0"/>
              <a:cs typeface="Times New Roman" pitchFamily="18" charset="0"/>
            </a:endParaRPr>
          </a:p>
          <a:p>
            <a:pPr marL="624078" indent="-514350" algn="just">
              <a:buFont typeface="+mj-lt"/>
              <a:buAutoNum type="arabicPeriod" startAt="7"/>
            </a:pPr>
            <a:r>
              <a:rPr lang="bg-BG" sz="2000" dirty="0" smtClean="0">
                <a:latin typeface="Times New Roman" pitchFamily="18" charset="0"/>
                <a:cs typeface="Times New Roman" pitchFamily="18" charset="0"/>
              </a:rPr>
              <a:t> </a:t>
            </a:r>
            <a:r>
              <a:rPr lang="bg-BG" sz="2000" b="1" dirty="0" smtClean="0">
                <a:latin typeface="Times New Roman" pitchFamily="18" charset="0"/>
                <a:cs typeface="Times New Roman" pitchFamily="18" charset="0"/>
              </a:rPr>
              <a:t>Сътрудничество (коопериране): </a:t>
            </a:r>
            <a:r>
              <a:rPr lang="bg-BG" sz="2000" dirty="0" smtClean="0">
                <a:latin typeface="Times New Roman" pitchFamily="18" charset="0"/>
                <a:cs typeface="Times New Roman" pitchFamily="18" charset="0"/>
              </a:rPr>
              <a:t>Кооперирането може да се развие в нещо повече от създаване на контакти. Това включва Местна инициативна група, която предприема общ проект с друга група ЛИДЕР или с група, използваща подобен подход в друг регион, страна-членка или дори трета страна. Проектите за сътрудничество не са просто обмен и опит. Те трябва да включват изпълнение на конкретна обща идея и действие, в най-добрия случай управлявани под обща структура.</a:t>
            </a:r>
            <a:endParaRPr lang="bg-BG" sz="2000"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755576"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from="(-#ppt_w/2)" to="(#ppt_x)" calcmode="lin" valueType="num">
                                      <p:cBhvr>
                                        <p:cTn id="7" dur="3000" fill="hold">
                                          <p:stCondLst>
                                            <p:cond delay="0"/>
                                          </p:stCondLst>
                                        </p:cTn>
                                        <p:tgtEl>
                                          <p:spTgt spid="2">
                                            <p:txEl>
                                              <p:pRg st="1" end="1"/>
                                            </p:txEl>
                                          </p:spTgt>
                                        </p:tgtEl>
                                        <p:attrNameLst>
                                          <p:attrName>ppt_x</p:attrName>
                                        </p:attrNameLst>
                                      </p:cBhvr>
                                    </p:anim>
                                    <p:anim from="0" to="-1.0" calcmode="lin" valueType="num">
                                      <p:cBhvr>
                                        <p:cTn id="8" dur="1000" decel="50000" autoRev="1" fill="hold">
                                          <p:stCondLst>
                                            <p:cond delay="3000"/>
                                          </p:stCondLst>
                                        </p:cTn>
                                        <p:tgtEl>
                                          <p:spTgt spid="2">
                                            <p:txEl>
                                              <p:pRg st="1" end="1"/>
                                            </p:txEl>
                                          </p:spTgt>
                                        </p:tgtEl>
                                        <p:attrNameLst>
                                          <p:attrName>xshear</p:attrName>
                                        </p:attrNameLst>
                                      </p:cBhvr>
                                    </p:anim>
                                    <p:animScale>
                                      <p:cBhvr>
                                        <p:cTn id="9" dur="1000" decel="100000" autoRev="1" fill="hold">
                                          <p:stCondLst>
                                            <p:cond delay="3000"/>
                                          </p:stCondLst>
                                        </p:cTn>
                                        <p:tgtEl>
                                          <p:spTgt spid="2">
                                            <p:txEl>
                                              <p:pRg st="1" end="1"/>
                                            </p:txEl>
                                          </p:spTgt>
                                        </p:tgtEl>
                                      </p:cBhvr>
                                      <p:from x="100000" y="100000"/>
                                      <p:to x="80000" y="100000"/>
                                    </p:animScale>
                                    <p:anim by="(#ppt_h/3+#ppt_w*0.1)" calcmode="lin" valueType="num">
                                      <p:cBhvr additive="sum">
                                        <p:cTn id="10" dur="1000" decel="100000" autoRev="1" fill="hold">
                                          <p:stCondLst>
                                            <p:cond delay="3000"/>
                                          </p:stCondLst>
                                        </p:cTn>
                                        <p:tgtEl>
                                          <p:spTgt spid="2">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1115616" y="2060848"/>
            <a:ext cx="7272808" cy="3960440"/>
          </a:xfrm>
        </p:spPr>
        <p:txBody>
          <a:bodyPr>
            <a:normAutofit/>
          </a:bodyPr>
          <a:lstStyle/>
          <a:p>
            <a:pPr lvl="0" algn="just">
              <a:buClr>
                <a:srgbClr val="2DA2BF"/>
              </a:buClr>
              <a:buNone/>
            </a:pP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Настоящата  презентация е изготвена в изпълнение на проект по  </a:t>
            </a:r>
            <a:r>
              <a:rPr lang="bg-BG" sz="1400" b="1" i="1" dirty="0" err="1">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подмярка</a:t>
            </a: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 19.1</a:t>
            </a:r>
          </a:p>
          <a:p>
            <a:pPr lvl="0" algn="just">
              <a:buClr>
                <a:srgbClr val="2DA2BF"/>
              </a:buClr>
              <a:buNone/>
            </a:pP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„Помощ за подготвителни дейности“, Мярка 19 „Водено от общностите местно</a:t>
            </a:r>
          </a:p>
          <a:p>
            <a:pPr lvl="0" algn="just">
              <a:buClr>
                <a:srgbClr val="2DA2BF"/>
              </a:buClr>
              <a:buNone/>
            </a:pP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развитие“ финансиран от Програма за развитие на селските райони 2014-2020 год.</a:t>
            </a:r>
          </a:p>
          <a:p>
            <a:pPr lvl="0" algn="just">
              <a:buClr>
                <a:srgbClr val="2DA2BF"/>
              </a:buClr>
              <a:buNone/>
            </a:pPr>
            <a:r>
              <a:rPr lang="bg-BG" sz="1400" b="1" i="1" dirty="0" err="1">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съфинансирана</a:t>
            </a: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 от Европейския съюз чрез Европейския земеделски фонд за развитие на</a:t>
            </a:r>
          </a:p>
          <a:p>
            <a:pPr lvl="0" algn="just">
              <a:buClr>
                <a:srgbClr val="2DA2BF"/>
              </a:buClr>
              <a:buNone/>
            </a:pP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селските райони съгласно Договор за безвъзмездна финансова </a:t>
            </a:r>
          </a:p>
          <a:p>
            <a:pPr lvl="0">
              <a:buClr>
                <a:srgbClr val="2DA2BF"/>
              </a:buClr>
              <a:buNone/>
            </a:pPr>
            <a:r>
              <a:rPr lang="bg-BG" sz="14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 РД 50-156/07.12.2015 </a:t>
            </a:r>
            <a:r>
              <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год. </a:t>
            </a:r>
          </a:p>
          <a:p>
            <a:pPr lvl="0" algn="just">
              <a:buClr>
                <a:srgbClr val="2DA2BF"/>
              </a:buClr>
              <a:buNone/>
            </a:pPr>
            <a:endPar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endParaRPr>
          </a:p>
          <a:p>
            <a:pPr lvl="0" algn="just">
              <a:buClr>
                <a:srgbClr val="2DA2BF"/>
              </a:buClr>
              <a:buNone/>
            </a:pPr>
            <a:endPar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endParaRPr>
          </a:p>
          <a:p>
            <a:pPr lvl="0" algn="just">
              <a:buClr>
                <a:srgbClr val="2DA2BF"/>
              </a:buClr>
              <a:buNone/>
            </a:pPr>
            <a:r>
              <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Бенефициент по проекта: Община Долна Митрополия;</a:t>
            </a:r>
          </a:p>
          <a:p>
            <a:pPr lvl="0" algn="just">
              <a:buClr>
                <a:srgbClr val="2DA2BF"/>
              </a:buClr>
              <a:buNone/>
            </a:pPr>
            <a:r>
              <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Партньор 1: Община Долни Дъбник</a:t>
            </a:r>
          </a:p>
          <a:p>
            <a:pPr lvl="0" algn="just">
              <a:buClr>
                <a:srgbClr val="2DA2BF"/>
              </a:buClr>
              <a:buNone/>
            </a:pPr>
            <a:r>
              <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Партньор 2: Народно читалище „Неофит Рилски-1872“ гр. Тръстеник</a:t>
            </a:r>
          </a:p>
          <a:p>
            <a:pPr lvl="0" algn="just">
              <a:buClr>
                <a:srgbClr val="2DA2BF"/>
              </a:buClr>
              <a:buNone/>
            </a:pPr>
            <a:r>
              <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Партньор 3: Фондация „РАЗВИТИЕ-НОВ ВЕК“ с. Рибен</a:t>
            </a:r>
          </a:p>
          <a:p>
            <a:pPr lvl="0" algn="just">
              <a:buClr>
                <a:srgbClr val="2DA2BF"/>
              </a:buClr>
              <a:buNone/>
            </a:pPr>
            <a:r>
              <a:rPr lang="bg-BG" sz="1300" b="1" i="1" dirty="0">
                <a:solidFill>
                  <a:srgbClr val="464646"/>
                </a:solidFill>
                <a:effectLst>
                  <a:outerShdw blurRad="31750" dist="25400" dir="5400000" algn="tl" rotWithShape="0">
                    <a:srgbClr val="000000">
                      <a:alpha val="25000"/>
                    </a:srgbClr>
                  </a:outerShdw>
                </a:effectLst>
                <a:latin typeface="Times New Roman" pitchFamily="18" charset="0"/>
                <a:cs typeface="Times New Roman" pitchFamily="18" charset="0"/>
              </a:rPr>
              <a:t>Партньор 4: „ЗЪРНЕНИ ХРАНИ-ДМ“ ЕООД гр. Долна Митрополия</a:t>
            </a:r>
          </a:p>
          <a:p>
            <a:pPr algn="ctr">
              <a:buNone/>
            </a:pPr>
            <a:endParaRPr lang="bg-BG" sz="1300" b="1" i="1" dirty="0" smtClean="0">
              <a:solidFill>
                <a:srgbClr val="464646"/>
              </a:solidFill>
              <a:effectLst>
                <a:outerShdw blurRad="31750" dist="25400" dir="5400000" algn="tl" rotWithShape="0">
                  <a:srgbClr val="000000">
                    <a:alpha val="25000"/>
                  </a:srgbClr>
                </a:outerShdw>
              </a:effectLst>
              <a:latin typeface="Times New Roman" pitchFamily="18" charset="0"/>
              <a:ea typeface="+mj-ea"/>
              <a:cs typeface="Times New Roman" pitchFamily="18" charset="0"/>
            </a:endParaRPr>
          </a:p>
          <a:p>
            <a:pPr algn="ctr">
              <a:buNone/>
            </a:pPr>
            <a:endParaRPr lang="bg-BG" sz="1300" b="1" i="1" dirty="0">
              <a:solidFill>
                <a:srgbClr val="464646"/>
              </a:solidFill>
              <a:effectLst>
                <a:outerShdw blurRad="31750" dist="25400" dir="5400000" algn="tl" rotWithShape="0">
                  <a:srgbClr val="000000">
                    <a:alpha val="25000"/>
                  </a:srgbClr>
                </a:outerShdw>
              </a:effectLst>
              <a:latin typeface="Times New Roman" pitchFamily="18" charset="0"/>
              <a:ea typeface="+mj-ea"/>
              <a:cs typeface="Times New Roman" pitchFamily="18" charset="0"/>
            </a:endParaRPr>
          </a:p>
          <a:p>
            <a:pPr algn="ctr">
              <a:buNone/>
            </a:pPr>
            <a:endParaRPr lang="bg-BG" sz="1300" b="1" i="1" dirty="0" smtClean="0">
              <a:solidFill>
                <a:srgbClr val="464646"/>
              </a:solidFill>
              <a:effectLst>
                <a:outerShdw blurRad="31750" dist="25400" dir="5400000" algn="tl" rotWithShape="0">
                  <a:srgbClr val="000000">
                    <a:alpha val="25000"/>
                  </a:srgbClr>
                </a:outerShdw>
              </a:effectLst>
              <a:latin typeface="Times New Roman" pitchFamily="18" charset="0"/>
              <a:ea typeface="+mj-ea"/>
              <a:cs typeface="Times New Roman" pitchFamily="18" charset="0"/>
            </a:endParaRPr>
          </a:p>
          <a:p>
            <a:pPr algn="ctr">
              <a:buNone/>
            </a:pPr>
            <a:endParaRPr lang="bg-BG"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755576"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67544" y="991269"/>
            <a:ext cx="8229600" cy="4525963"/>
          </a:xfrm>
        </p:spPr>
        <p:txBody>
          <a:bodyPr>
            <a:normAutofit/>
          </a:bodyPr>
          <a:lstStyle/>
          <a:p>
            <a:pPr algn="just">
              <a:buNone/>
            </a:pPr>
            <a:r>
              <a:rPr lang="bg-BG" sz="2800" dirty="0" smtClean="0">
                <a:latin typeface="Times New Roman" pitchFamily="18" charset="0"/>
                <a:cs typeface="Times New Roman" pitchFamily="18" charset="0"/>
              </a:rPr>
              <a:t>    </a:t>
            </a:r>
            <a:endParaRPr lang="bg-BG"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p>
          <a:p>
            <a:pPr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bg-BG" sz="2000" dirty="0" smtClean="0">
                <a:latin typeface="Times New Roman" pitchFamily="18" charset="0"/>
                <a:cs typeface="Times New Roman" pitchFamily="18" charset="0"/>
              </a:rPr>
              <a:t>Политиката за развитие на селските райони е част от Общата селскостопанска политика (ОПС) на ЕС с нарастващо значение през годините. Тя поощрява устойчивото развитие в селските райони на Европа и е насочена към решаване на икономически, социални и екологични проблеми в различните територии. Повече от половината от населението на ЕС живее в селски райони, които обхващат 90% от територията на ЕС.</a:t>
            </a:r>
            <a:endParaRPr lang="bg-BG" sz="2000" dirty="0">
              <a:latin typeface="Times New Roman" pitchFamily="18" charset="0"/>
              <a:cs typeface="Times New Roman" pitchFamily="18" charset="0"/>
            </a:endParaRPr>
          </a:p>
        </p:txBody>
      </p:sp>
      <p:pic>
        <p:nvPicPr>
          <p:cNvPr id="6" name="Картина 1"/>
          <p:cNvPicPr>
            <a:picLocks noChangeArrowheads="1"/>
          </p:cNvPicPr>
          <p:nvPr/>
        </p:nvPicPr>
        <p:blipFill>
          <a:blip r:embed="rId2" cstate="print"/>
          <a:srcRect/>
          <a:stretch>
            <a:fillRect/>
          </a:stretch>
        </p:blipFill>
        <p:spPr bwMode="auto">
          <a:xfrm>
            <a:off x="4117876" y="188641"/>
            <a:ext cx="772209" cy="643508"/>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b="10378"/>
          <a:stretch>
            <a:fillRect/>
          </a:stretch>
        </p:blipFill>
        <p:spPr bwMode="auto">
          <a:xfrm>
            <a:off x="755576" y="188640"/>
            <a:ext cx="1562100" cy="647700"/>
          </a:xfrm>
          <a:prstGeom prst="rect">
            <a:avLst/>
          </a:prstGeom>
          <a:noFill/>
          <a:ln w="9525">
            <a:noFill/>
            <a:miter lim="800000"/>
            <a:headEnd/>
            <a:tailEnd/>
          </a:ln>
        </p:spPr>
      </p:pic>
      <p:pic>
        <p:nvPicPr>
          <p:cNvPr id="8" name="Picture 11"/>
          <p:cNvPicPr>
            <a:picLocks noChangeAspect="1" noChangeArrowheads="1"/>
          </p:cNvPicPr>
          <p:nvPr/>
        </p:nvPicPr>
        <p:blipFill>
          <a:blip r:embed="rId4" cstate="print"/>
          <a:srcRect/>
          <a:stretch>
            <a:fillRect/>
          </a:stretch>
        </p:blipFill>
        <p:spPr bwMode="auto">
          <a:xfrm>
            <a:off x="7070204" y="188640"/>
            <a:ext cx="1524000" cy="609600"/>
          </a:xfrm>
          <a:prstGeom prst="rect">
            <a:avLst/>
          </a:prstGeom>
          <a:noFill/>
          <a:ln w="9525">
            <a:noFill/>
            <a:miter lim="800000"/>
            <a:headEnd/>
            <a:tailEnd/>
          </a:ln>
        </p:spPr>
      </p:pic>
      <p:sp>
        <p:nvSpPr>
          <p:cNvPr id="9"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Tm="10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plus(in)">
                                      <p:cBhvr>
                                        <p:cTn id="7" dur="3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plus(in)">
                                      <p:cBhvr>
                                        <p:cTn id="12" dur="3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plus(in)">
                                      <p:cBhvr>
                                        <p:cTn id="17" dur="3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2115410"/>
            <a:ext cx="8229600" cy="4525963"/>
          </a:xfrm>
        </p:spPr>
        <p:txBody>
          <a:bodyPr/>
          <a:lstStyle/>
          <a:p>
            <a:endParaRPr lang="bg-BG" dirty="0" smtClean="0"/>
          </a:p>
          <a:p>
            <a:pPr algn="just"/>
            <a:r>
              <a:rPr lang="bg-BG" sz="2000" dirty="0" smtClean="0">
                <a:latin typeface="Times New Roman" pitchFamily="18" charset="0"/>
                <a:cs typeface="Times New Roman" pitchFamily="18" charset="0"/>
              </a:rPr>
              <a:t> ЛИДЕР е абревиатура от френски език на </a:t>
            </a:r>
            <a:r>
              <a:rPr lang="en-US" sz="2000" dirty="0" smtClean="0">
                <a:latin typeface="Times New Roman" pitchFamily="18" charset="0"/>
                <a:cs typeface="Times New Roman" pitchFamily="18" charset="0"/>
              </a:rPr>
              <a:t>Liaison entre actions de d</a:t>
            </a:r>
            <a:r>
              <a:rPr lang="bg-BG" sz="2000" dirty="0" smtClean="0">
                <a:latin typeface="Times New Roman" pitchFamily="18" charset="0"/>
                <a:cs typeface="Times New Roman" pitchFamily="18" charset="0"/>
              </a:rPr>
              <a:t>е</a:t>
            </a:r>
            <a:r>
              <a:rPr lang="en-US" sz="2000" dirty="0" err="1" smtClean="0">
                <a:latin typeface="Times New Roman" pitchFamily="18" charset="0"/>
                <a:cs typeface="Times New Roman" pitchFamily="18" charset="0"/>
              </a:rPr>
              <a:t>veloppement</a:t>
            </a:r>
            <a:r>
              <a:rPr lang="en-US" sz="2000" dirty="0" smtClean="0">
                <a:latin typeface="Times New Roman" pitchFamily="18" charset="0"/>
                <a:cs typeface="Times New Roman" pitchFamily="18" charset="0"/>
              </a:rPr>
              <a:t> rural </a:t>
            </a:r>
            <a:r>
              <a:rPr lang="bg-BG" sz="2000" dirty="0" smtClean="0">
                <a:latin typeface="Times New Roman" pitchFamily="18" charset="0"/>
                <a:cs typeface="Times New Roman" pitchFamily="18" charset="0"/>
              </a:rPr>
              <a:t>и означава “Връзки между дейностите за развитие на селските райони”.</a:t>
            </a:r>
          </a:p>
          <a:p>
            <a:pPr algn="just"/>
            <a:r>
              <a:rPr lang="bg-BG" sz="2000" dirty="0" smtClean="0">
                <a:latin typeface="Times New Roman" pitchFamily="18" charset="0"/>
                <a:cs typeface="Times New Roman" pitchFamily="18" charset="0"/>
              </a:rPr>
              <a:t> ЛИДЕР е новаторски подход в рамките на политиката на ЕС за развитие на селските райони, който се прилага индивидуално във всяка страна членка.</a:t>
            </a:r>
            <a:endParaRPr lang="en-US" sz="2000" dirty="0" smtClean="0">
              <a:latin typeface="Times New Roman" pitchFamily="18" charset="0"/>
              <a:cs typeface="Times New Roman" pitchFamily="18" charset="0"/>
            </a:endParaRPr>
          </a:p>
          <a:p>
            <a:pPr lvl="0" algn="just">
              <a:buClr>
                <a:srgbClr val="2DA2BF"/>
              </a:buClr>
              <a:defRPr/>
            </a:pPr>
            <a:r>
              <a:rPr lang="bg-BG" sz="2400" dirty="0">
                <a:solidFill>
                  <a:prstClr val="black"/>
                </a:solidFill>
                <a:latin typeface="Times New Roman" pitchFamily="18" charset="0"/>
                <a:cs typeface="Times New Roman" pitchFamily="18" charset="0"/>
              </a:rPr>
              <a:t> </a:t>
            </a:r>
            <a:r>
              <a:rPr lang="bg-BG" sz="2000" dirty="0">
                <a:solidFill>
                  <a:prstClr val="black"/>
                </a:solidFill>
                <a:latin typeface="Times New Roman" pitchFamily="18" charset="0"/>
                <a:cs typeface="Times New Roman" pitchFamily="18" charset="0"/>
              </a:rPr>
              <a:t>Наименованието на ЛИДЕР умело съчетава смисъла на думата от английски език “водачество” със същински смисъл на интегрирана връзка между дейностите за развитие на дадена територия от селските райони в Европа.</a:t>
            </a:r>
          </a:p>
          <a:p>
            <a:pPr algn="just"/>
            <a:endParaRPr lang="bg-BG" sz="2000" dirty="0" smtClean="0">
              <a:latin typeface="Times New Roman" pitchFamily="18" charset="0"/>
              <a:cs typeface="Times New Roman" pitchFamily="18" charset="0"/>
            </a:endParaRPr>
          </a:p>
          <a:p>
            <a:endParaRPr lang="bg-BG" dirty="0">
              <a:latin typeface="Times New Roman" pitchFamily="18" charset="0"/>
              <a:cs typeface="Times New Roman" pitchFamily="18" charset="0"/>
            </a:endParaRPr>
          </a:p>
        </p:txBody>
      </p:sp>
      <p:sp>
        <p:nvSpPr>
          <p:cNvPr id="3" name="Заглавие 2"/>
          <p:cNvSpPr>
            <a:spLocks noGrp="1"/>
          </p:cNvSpPr>
          <p:nvPr>
            <p:ph type="title"/>
          </p:nvPr>
        </p:nvSpPr>
        <p:spPr>
          <a:xfrm>
            <a:off x="590872" y="1421904"/>
            <a:ext cx="8229600" cy="1143000"/>
          </a:xfrm>
        </p:spPr>
        <p:txBody>
          <a:bodyPr>
            <a:normAutofit/>
          </a:bodyPr>
          <a:lstStyle/>
          <a:p>
            <a:pPr algn="ctr"/>
            <a:r>
              <a:rPr lang="bg-BG" sz="2400" dirty="0" smtClean="0">
                <a:latin typeface="Times New Roman" pitchFamily="18" charset="0"/>
                <a:cs typeface="Times New Roman" pitchFamily="18" charset="0"/>
              </a:rPr>
              <a:t>Какво представлява подходът “ЛИДЕР” ?</a:t>
            </a:r>
            <a:endParaRPr lang="bg-BG" sz="2400"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128120"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765820"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080448"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124744"/>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Tm="10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checkerboard(across)">
                                      <p:cBhvr>
                                        <p:cTn id="13" dur="3000"/>
                                        <p:tgtEl>
                                          <p:spTgt spid="2">
                                            <p:txEl>
                                              <p:pRg st="1" end="1"/>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checkerboard(across)">
                                      <p:cBhvr>
                                        <p:cTn id="16" dur="3000"/>
                                        <p:tgtEl>
                                          <p:spTgt spid="2">
                                            <p:txEl>
                                              <p:pRg st="2" end="2"/>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checkerboard(across)">
                                      <p:cBhvr>
                                        <p:cTn id="19" dur="3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txBox="1">
            <a:spLocks/>
          </p:cNvSpPr>
          <p:nvPr/>
        </p:nvSpPr>
        <p:spPr>
          <a:xfrm>
            <a:off x="467544" y="980728"/>
            <a:ext cx="8229600" cy="4968552"/>
          </a:xfrm>
          <a:prstGeom prst="rect">
            <a:avLst/>
          </a:prstGeom>
        </p:spPr>
        <p:txBody>
          <a:bodyPr/>
          <a:lstStyle/>
          <a:p>
            <a:pPr marL="109728" marR="0" lvl="0" algn="just" defTabSz="914400" rtl="0" eaLnBrk="1" fontAlgn="auto" latinLnBrk="0" hangingPunct="1">
              <a:lnSpc>
                <a:spcPct val="100000"/>
              </a:lnSpc>
              <a:spcBef>
                <a:spcPts val="400"/>
              </a:spcBef>
              <a:spcAft>
                <a:spcPts val="0"/>
              </a:spcAft>
              <a:buClr>
                <a:schemeClr val="accent1"/>
              </a:buClr>
              <a:buSzPct val="68000"/>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bg-BG" sz="2000" dirty="0" smtClean="0">
                <a:latin typeface="Times New Roman" pitchFamily="18" charset="0"/>
                <a:cs typeface="Times New Roman" pitchFamily="18" charset="0"/>
              </a:rPr>
              <a:t>ЛИДЕР е метод и инструмент за мобилизиране на местни селски общности, които добавят принос и подпомагат развитието на селските райони.</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bg-BG" sz="20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ЛИДЕР следва да допринася за подобряване на качеството на живот в селските райони за семействата на фермерите и по-широко за населението в териториите на селските райони. </a:t>
            </a:r>
            <a:endParaRPr kumimoji="0" lang="en-US" sz="2000" b="0" i="0" u="none" strike="noStrike" kern="1200" cap="none" spc="0" normalizeH="0" noProof="0" dirty="0" smtClean="0">
              <a:ln>
                <a:noFill/>
              </a:ln>
              <a:solidFill>
                <a:schemeClr val="tx1"/>
              </a:solidFill>
              <a:effectLst/>
              <a:uLnTx/>
              <a:uFillTx/>
              <a:latin typeface="Times New Roman" pitchFamily="18" charset="0"/>
              <a:cs typeface="Times New Roman" pitchFamily="18" charset="0"/>
            </a:endParaRPr>
          </a:p>
          <a:p>
            <a:pPr marL="365760" lvl="0" indent="-256032" algn="just">
              <a:spcBef>
                <a:spcPts val="400"/>
              </a:spcBef>
              <a:buClr>
                <a:srgbClr val="2DA2BF"/>
              </a:buClr>
              <a:buSzPct val="68000"/>
              <a:buFont typeface="Wingdings 3"/>
              <a:buChar char=""/>
            </a:pPr>
            <a:r>
              <a:rPr kumimoji="0" lang="bg-BG" sz="20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lang="bg-BG" sz="2000" dirty="0">
                <a:solidFill>
                  <a:prstClr val="black"/>
                </a:solidFill>
                <a:latin typeface="Times New Roman" pitchFamily="18" charset="0"/>
                <a:cs typeface="Times New Roman" pitchFamily="18" charset="0"/>
              </a:rPr>
              <a:t>Смисълът на ЛИДЕР подхода е да насърчава местните общности в селските райони, да търсят нови начини да останат конкурентноспособни, да използват максимално своите ресурси и да преодолеят предизвикателствата, пред които са изправени като:</a:t>
            </a:r>
          </a:p>
          <a:p>
            <a:pPr marL="365760" lvl="0" indent="-256032" algn="just">
              <a:spcBef>
                <a:spcPts val="400"/>
              </a:spcBef>
              <a:buClr>
                <a:srgbClr val="2DA2BF"/>
              </a:buClr>
              <a:buSzPct val="68000"/>
            </a:pPr>
            <a:r>
              <a:rPr lang="bg-BG" sz="2000" dirty="0">
                <a:solidFill>
                  <a:prstClr val="black"/>
                </a:solidFill>
                <a:latin typeface="Times New Roman" pitchFamily="18" charset="0"/>
                <a:cs typeface="Times New Roman" pitchFamily="18" charset="0"/>
              </a:rPr>
              <a:t>  - застаряващо население;</a:t>
            </a:r>
          </a:p>
          <a:p>
            <a:pPr marL="365760" lvl="0" indent="-256032" algn="just">
              <a:spcBef>
                <a:spcPts val="400"/>
              </a:spcBef>
              <a:buClr>
                <a:srgbClr val="2DA2BF"/>
              </a:buClr>
              <a:buSzPct val="68000"/>
            </a:pPr>
            <a:r>
              <a:rPr lang="bg-BG" sz="2000" dirty="0">
                <a:solidFill>
                  <a:prstClr val="black"/>
                </a:solidFill>
                <a:latin typeface="Times New Roman" pitchFamily="18" charset="0"/>
                <a:cs typeface="Times New Roman" pitchFamily="18" charset="0"/>
              </a:rPr>
              <a:t>  - ниско качество на предоставяне на услуги;</a:t>
            </a:r>
          </a:p>
          <a:p>
            <a:pPr marL="365760" lvl="0" indent="-256032" algn="just">
              <a:spcBef>
                <a:spcPts val="400"/>
              </a:spcBef>
              <a:buClr>
                <a:srgbClr val="2DA2BF"/>
              </a:buClr>
              <a:buSzPct val="68000"/>
            </a:pPr>
            <a:r>
              <a:rPr lang="bg-BG" sz="2000" dirty="0">
                <a:solidFill>
                  <a:prstClr val="black"/>
                </a:solidFill>
                <a:latin typeface="Times New Roman" pitchFamily="18" charset="0"/>
                <a:cs typeface="Times New Roman" pitchFamily="18" charset="0"/>
              </a:rPr>
              <a:t>  - липса на услуги и възможности за трудова заетост.</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bg-BG" sz="2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3" name="Картина 1"/>
          <p:cNvPicPr>
            <a:picLocks noChangeArrowheads="1"/>
          </p:cNvPicPr>
          <p:nvPr/>
        </p:nvPicPr>
        <p:blipFill>
          <a:blip r:embed="rId2" cstate="print"/>
          <a:srcRect/>
          <a:stretch>
            <a:fillRect/>
          </a:stretch>
        </p:blipFill>
        <p:spPr bwMode="auto">
          <a:xfrm>
            <a:off x="4128120" y="188641"/>
            <a:ext cx="772209" cy="643508"/>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b="10378"/>
          <a:stretch>
            <a:fillRect/>
          </a:stretch>
        </p:blipFill>
        <p:spPr bwMode="auto">
          <a:xfrm>
            <a:off x="765820" y="188640"/>
            <a:ext cx="1562100" cy="647700"/>
          </a:xfrm>
          <a:prstGeom prst="rect">
            <a:avLst/>
          </a:prstGeom>
          <a:noFill/>
          <a:ln w="9525">
            <a:noFill/>
            <a:miter lim="800000"/>
            <a:headEnd/>
            <a:tailEnd/>
          </a:ln>
        </p:spPr>
      </p:pic>
      <p:pic>
        <p:nvPicPr>
          <p:cNvPr id="5" name="Picture 11"/>
          <p:cNvPicPr>
            <a:picLocks noChangeAspect="1" noChangeArrowheads="1"/>
          </p:cNvPicPr>
          <p:nvPr/>
        </p:nvPicPr>
        <p:blipFill>
          <a:blip r:embed="rId4" cstate="print"/>
          <a:srcRect/>
          <a:stretch>
            <a:fillRect/>
          </a:stretch>
        </p:blipFill>
        <p:spPr bwMode="auto">
          <a:xfrm>
            <a:off x="7080448" y="188640"/>
            <a:ext cx="1524000" cy="609600"/>
          </a:xfrm>
          <a:prstGeom prst="rect">
            <a:avLst/>
          </a:prstGeom>
          <a:noFill/>
          <a:ln w="9525">
            <a:noFill/>
            <a:miter lim="800000"/>
            <a:headEnd/>
            <a:tailEnd/>
          </a:ln>
        </p:spPr>
      </p:pic>
      <p:sp>
        <p:nvSpPr>
          <p:cNvPr id="6"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advTm="10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2060848"/>
            <a:ext cx="8229600" cy="4090459"/>
          </a:xfrm>
        </p:spPr>
        <p:txBody>
          <a:bodyPr>
            <a:normAutofit fontScale="85000" lnSpcReduction="10000"/>
          </a:bodyPr>
          <a:lstStyle/>
          <a:p>
            <a:pPr marL="109728" indent="0" algn="just">
              <a:buNone/>
            </a:pPr>
            <a:r>
              <a:rPr lang="en-US" sz="2400" dirty="0">
                <a:latin typeface="Times New Roman" pitchFamily="18" charset="0"/>
                <a:cs typeface="Times New Roman" pitchFamily="18" charset="0"/>
              </a:rPr>
              <a:t>	</a:t>
            </a:r>
            <a:r>
              <a:rPr lang="bg-BG" sz="2400" dirty="0" smtClean="0">
                <a:latin typeface="Times New Roman" pitchFamily="18" charset="0"/>
                <a:cs typeface="Times New Roman" pitchFamily="18" charset="0"/>
              </a:rPr>
              <a:t>ЛИДЕР се прилага от 1991 г. с цел подобряване на потенциала за развитие на селските райони, </a:t>
            </a:r>
            <a:r>
              <a:rPr lang="ru-RU" sz="2400" dirty="0" err="1">
                <a:latin typeface="Times New Roman" pitchFamily="18" charset="0"/>
                <a:cs typeface="Times New Roman" pitchFamily="18" charset="0"/>
              </a:rPr>
              <a:t>като</a:t>
            </a:r>
            <a:r>
              <a:rPr lang="ru-RU" sz="2400" dirty="0">
                <a:latin typeface="Times New Roman" pitchFamily="18" charset="0"/>
                <a:cs typeface="Times New Roman" pitchFamily="18" charset="0"/>
              </a:rPr>
              <a:t> се </a:t>
            </a:r>
            <a:r>
              <a:rPr lang="ru-RU" sz="2400" dirty="0" err="1">
                <a:latin typeface="Times New Roman" pitchFamily="18" charset="0"/>
                <a:cs typeface="Times New Roman" pitchFamily="18" charset="0"/>
              </a:rPr>
              <a:t>разчита</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инициативата</a:t>
            </a:r>
            <a:r>
              <a:rPr lang="ru-RU" sz="2400" dirty="0">
                <a:latin typeface="Times New Roman" pitchFamily="18" charset="0"/>
                <a:cs typeface="Times New Roman" pitchFamily="18" charset="0"/>
              </a:rPr>
              <a:t> и </a:t>
            </a:r>
            <a:r>
              <a:rPr lang="ru-RU" sz="2400" dirty="0" err="1">
                <a:latin typeface="Times New Roman" pitchFamily="18" charset="0"/>
                <a:cs typeface="Times New Roman" pitchFamily="18" charset="0"/>
              </a:rPr>
              <a:t>уменията</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местните</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общности</a:t>
            </a:r>
            <a:r>
              <a:rPr lang="en-US"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Различни</a:t>
            </a:r>
            <a:r>
              <a:rPr lang="ru-RU" sz="2400" dirty="0">
                <a:latin typeface="Times New Roman" pitchFamily="18" charset="0"/>
                <a:cs typeface="Times New Roman" pitchFamily="18" charset="0"/>
              </a:rPr>
              <a:t> подходи за развитие на </a:t>
            </a:r>
            <a:r>
              <a:rPr lang="ru-RU" sz="2400" dirty="0" err="1">
                <a:latin typeface="Times New Roman" pitchFamily="18" charset="0"/>
                <a:cs typeface="Times New Roman" pitchFamily="18" charset="0"/>
              </a:rPr>
              <a:t>селските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райони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прилагани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преди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началото</a:t>
            </a:r>
            <a:r>
              <a:rPr lang="ru-RU" sz="2400" dirty="0">
                <a:latin typeface="Times New Roman" pitchFamily="18" charset="0"/>
                <a:cs typeface="Times New Roman" pitchFamily="18" charset="0"/>
              </a:rPr>
              <a:t> на 90-те </a:t>
            </a:r>
            <a:r>
              <a:rPr lang="ru-RU" sz="2400" dirty="0" err="1">
                <a:latin typeface="Times New Roman" pitchFamily="18" charset="0"/>
                <a:cs typeface="Times New Roman" pitchFamily="18" charset="0"/>
              </a:rPr>
              <a:t>години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са</a:t>
            </a:r>
            <a:r>
              <a:rPr lang="ru-RU" sz="2400" dirty="0">
                <a:latin typeface="Times New Roman" pitchFamily="18" charset="0"/>
                <a:cs typeface="Times New Roman" pitchFamily="18" charset="0"/>
              </a:rPr>
              <a:t> били типично </a:t>
            </a:r>
            <a:r>
              <a:rPr lang="ru-RU" sz="2400" dirty="0" err="1">
                <a:latin typeface="Times New Roman" pitchFamily="18" charset="0"/>
                <a:cs typeface="Times New Roman" pitchFamily="18" charset="0"/>
              </a:rPr>
              <a:t>секторни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насочени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основно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към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фермери</a:t>
            </a:r>
            <a:r>
              <a:rPr lang="ru-RU" sz="2400" dirty="0">
                <a:latin typeface="Times New Roman" pitchFamily="18" charset="0"/>
                <a:cs typeface="Times New Roman" pitchFamily="18" charset="0"/>
              </a:rPr>
              <a:t>, и </a:t>
            </a:r>
            <a:r>
              <a:rPr lang="ru-RU" sz="2400" dirty="0" err="1">
                <a:latin typeface="Times New Roman" pitchFamily="18" charset="0"/>
                <a:cs typeface="Times New Roman" pitchFamily="18" charset="0"/>
              </a:rPr>
              <a:t>са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целели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насърчаване</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структурните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промени</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селското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стопанство</a:t>
            </a:r>
            <a:r>
              <a:rPr lang="ru-RU"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109728" indent="0" algn="just">
              <a:buNone/>
            </a:pPr>
            <a:r>
              <a:rPr lang="bg-BG"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bg-BG" sz="2400" dirty="0" smtClean="0">
                <a:latin typeface="Times New Roman" pitchFamily="18" charset="0"/>
                <a:cs typeface="Times New Roman" pitchFamily="18" charset="0"/>
              </a:rPr>
              <a:t>В началото на 90-те години Общата селскостопанска политика (ОСП) на ЕС започва да се променя в посока на интегриране на секторната с териториалната политика. Взима се под внимание разнообразието на селските райони, богатството от местните идентичности и нарастващото значение, което обществото отдава на високото качество на околната среда. Тези характеристики се смятат за основни предимства на селските райони на ЕС.</a:t>
            </a:r>
            <a:endParaRPr lang="bg-BG" sz="2400" dirty="0">
              <a:latin typeface="Times New Roman" pitchFamily="18" charset="0"/>
              <a:cs typeface="Times New Roman" pitchFamily="18" charset="0"/>
            </a:endParaRPr>
          </a:p>
        </p:txBody>
      </p:sp>
      <p:sp>
        <p:nvSpPr>
          <p:cNvPr id="3" name="Заглавие 2"/>
          <p:cNvSpPr>
            <a:spLocks noGrp="1"/>
          </p:cNvSpPr>
          <p:nvPr>
            <p:ph type="title"/>
          </p:nvPr>
        </p:nvSpPr>
        <p:spPr>
          <a:xfrm>
            <a:off x="457200" y="1196752"/>
            <a:ext cx="8363272" cy="1008112"/>
          </a:xfrm>
        </p:spPr>
        <p:txBody>
          <a:bodyPr>
            <a:normAutofit/>
          </a:bodyPr>
          <a:lstStyle/>
          <a:p>
            <a:pPr algn="ctr"/>
            <a:r>
              <a:rPr lang="bg-BG" sz="2400" dirty="0" smtClean="0">
                <a:latin typeface="Times New Roman" pitchFamily="18" charset="0"/>
                <a:cs typeface="Times New Roman" pitchFamily="18" charset="0"/>
              </a:rPr>
              <a:t>Каква е целта на подходът “ЛИДЕР” ?</a:t>
            </a:r>
            <a:endParaRPr lang="bg-BG" sz="2400" dirty="0">
              <a:latin typeface="Times New Roman" pitchFamily="18" charset="0"/>
              <a:cs typeface="Times New Roman" pitchFamily="18" charset="0"/>
            </a:endParaRPr>
          </a:p>
        </p:txBody>
      </p:sp>
      <p:pic>
        <p:nvPicPr>
          <p:cNvPr id="7" name="Картина 1"/>
          <p:cNvPicPr>
            <a:picLocks noChangeArrowheads="1"/>
          </p:cNvPicPr>
          <p:nvPr/>
        </p:nvPicPr>
        <p:blipFill>
          <a:blip r:embed="rId2" cstate="print"/>
          <a:srcRect/>
          <a:stretch>
            <a:fillRect/>
          </a:stretch>
        </p:blipFill>
        <p:spPr bwMode="auto">
          <a:xfrm>
            <a:off x="4128120" y="188641"/>
            <a:ext cx="772209" cy="643508"/>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b="10378"/>
          <a:stretch>
            <a:fillRect/>
          </a:stretch>
        </p:blipFill>
        <p:spPr bwMode="auto">
          <a:xfrm>
            <a:off x="765820" y="188640"/>
            <a:ext cx="1562100" cy="647700"/>
          </a:xfrm>
          <a:prstGeom prst="rect">
            <a:avLst/>
          </a:prstGeom>
          <a:noFill/>
          <a:ln w="9525">
            <a:noFill/>
            <a:miter lim="800000"/>
            <a:headEnd/>
            <a:tailEnd/>
          </a:ln>
        </p:spPr>
      </p:pic>
      <p:pic>
        <p:nvPicPr>
          <p:cNvPr id="9" name="Picture 11"/>
          <p:cNvPicPr>
            <a:picLocks noChangeAspect="1" noChangeArrowheads="1"/>
          </p:cNvPicPr>
          <p:nvPr/>
        </p:nvPicPr>
        <p:blipFill>
          <a:blip r:embed="rId4" cstate="print"/>
          <a:srcRect/>
          <a:stretch>
            <a:fillRect/>
          </a:stretch>
        </p:blipFill>
        <p:spPr bwMode="auto">
          <a:xfrm>
            <a:off x="7080448" y="188640"/>
            <a:ext cx="1524000" cy="609600"/>
          </a:xfrm>
          <a:prstGeom prst="rect">
            <a:avLst/>
          </a:prstGeom>
          <a:noFill/>
          <a:ln w="9525">
            <a:noFill/>
            <a:miter lim="800000"/>
            <a:headEnd/>
            <a:tailEnd/>
          </a:ln>
        </p:spPr>
      </p:pic>
      <p:sp>
        <p:nvSpPr>
          <p:cNvPr id="10" name="Rectangle 5"/>
          <p:cNvSpPr>
            <a:spLocks noChangeArrowheads="1"/>
          </p:cNvSpPr>
          <p:nvPr/>
        </p:nvSpPr>
        <p:spPr bwMode="auto">
          <a:xfrm>
            <a:off x="0" y="1124744"/>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 calcmode="lin" valueType="num">
                                      <p:cBhvr additive="base">
                                        <p:cTn id="18"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additive="base">
                                        <p:cTn id="24" dur="5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1642797"/>
            <a:ext cx="8229600" cy="4522507"/>
          </a:xfrm>
        </p:spPr>
        <p:txBody>
          <a:bodyPr>
            <a:normAutofit/>
          </a:bodyPr>
          <a:lstStyle/>
          <a:p>
            <a:pPr marL="109728" indent="0" algn="just">
              <a:buNone/>
            </a:pP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109728" indent="0" algn="just">
              <a:buNone/>
            </a:pPr>
            <a:r>
              <a:rPr lang="en-US" sz="2400" dirty="0">
                <a:latin typeface="Times New Roman" pitchFamily="18" charset="0"/>
                <a:cs typeface="Times New Roman" pitchFamily="18" charset="0"/>
              </a:rPr>
              <a:t>	</a:t>
            </a:r>
            <a:r>
              <a:rPr lang="bg-BG" sz="2000" dirty="0" smtClean="0">
                <a:latin typeface="Times New Roman" pitchFamily="18" charset="0"/>
                <a:cs typeface="Times New Roman" pitchFamily="18" charset="0"/>
              </a:rPr>
              <a:t>ЛИДЕР започва като експеримент за събиране заедно, на местно ниво, на различни проекти и идеи, заинтересовани страни и ресурси. Той се развива във времето заедно с останалата част на ОСП. Информация, събрана от оценки и от местните заинтересовани страни, показва, че подходът ЛИДЕР е инструмент, който работи добре в различни условия и видове райони и приспособява воденето на политика в селските райони независимо от големите различия в нуждите. Поради тези причини той се превръща в неразделна част от политиката за развитие на селските райони.</a:t>
            </a:r>
            <a:endParaRPr lang="bg-BG" sz="2000"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683568"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124744"/>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3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2362877"/>
            <a:ext cx="8229600" cy="3946443"/>
          </a:xfrm>
        </p:spPr>
        <p:txBody>
          <a:bodyPr>
            <a:normAutofit fontScale="92500"/>
          </a:bodyPr>
          <a:lstStyle/>
          <a:p>
            <a:pPr marL="109728" indent="0" algn="just">
              <a:buNone/>
            </a:pPr>
            <a:r>
              <a:rPr lang="en-US" dirty="0">
                <a:latin typeface="Times New Roman" pitchFamily="18" charset="0"/>
                <a:cs typeface="Times New Roman" pitchFamily="18" charset="0"/>
              </a:rPr>
              <a:t>	</a:t>
            </a:r>
            <a:r>
              <a:rPr lang="bg-BG" sz="2200" dirty="0" smtClean="0">
                <a:latin typeface="Times New Roman" pitchFamily="18" charset="0"/>
                <a:cs typeface="Times New Roman" pitchFamily="18" charset="0"/>
              </a:rPr>
              <a:t>В политическо отношение ЛИДЕР се основава като “Инициатива на общността”, финансирана от структурните фондове на ЕС. </a:t>
            </a:r>
            <a:endParaRPr lang="en-US" sz="2200" dirty="0" smtClean="0">
              <a:latin typeface="Times New Roman" pitchFamily="18" charset="0"/>
              <a:cs typeface="Times New Roman" pitchFamily="18" charset="0"/>
            </a:endParaRPr>
          </a:p>
          <a:p>
            <a:pPr marL="109728" indent="0" algn="just">
              <a:buNone/>
            </a:pPr>
            <a:r>
              <a:rPr lang="en-US" sz="2200" dirty="0">
                <a:latin typeface="Times New Roman" pitchFamily="18" charset="0"/>
                <a:cs typeface="Times New Roman" pitchFamily="18" charset="0"/>
              </a:rPr>
              <a:t>	</a:t>
            </a:r>
            <a:r>
              <a:rPr lang="bg-BG" sz="2200" dirty="0" smtClean="0">
                <a:latin typeface="Times New Roman" pitchFamily="18" charset="0"/>
                <a:cs typeface="Times New Roman" pitchFamily="18" charset="0"/>
              </a:rPr>
              <a:t>До момента има три поколения ЛИДЕР:</a:t>
            </a:r>
            <a:r>
              <a:rPr lang="en-US" sz="2200" dirty="0" smtClean="0">
                <a:latin typeface="Times New Roman" pitchFamily="18" charset="0"/>
                <a:cs typeface="Times New Roman" pitchFamily="18" charset="0"/>
              </a:rPr>
              <a:t> </a:t>
            </a:r>
            <a:r>
              <a:rPr lang="bg-BG" sz="2200" dirty="0" smtClean="0">
                <a:latin typeface="Times New Roman" pitchFamily="18" charset="0"/>
                <a:cs typeface="Times New Roman" pitchFamily="18" charset="0"/>
              </a:rPr>
              <a:t>ЛИДЕР </a:t>
            </a:r>
            <a:r>
              <a:rPr lang="en-US" sz="2200" dirty="0" smtClean="0">
                <a:latin typeface="Times New Roman" pitchFamily="18" charset="0"/>
                <a:cs typeface="Times New Roman" pitchFamily="18" charset="0"/>
              </a:rPr>
              <a:t>I (1991-1993), </a:t>
            </a:r>
            <a:r>
              <a:rPr lang="bg-BG" sz="2200" dirty="0" smtClean="0">
                <a:latin typeface="Times New Roman" pitchFamily="18" charset="0"/>
                <a:cs typeface="Times New Roman" pitchFamily="18" charset="0"/>
              </a:rPr>
              <a:t>ЛИДЕР </a:t>
            </a:r>
            <a:r>
              <a:rPr lang="en-US" sz="2200" dirty="0" smtClean="0">
                <a:latin typeface="Times New Roman" pitchFamily="18" charset="0"/>
                <a:cs typeface="Times New Roman" pitchFamily="18" charset="0"/>
              </a:rPr>
              <a:t>II (1994-1999), </a:t>
            </a:r>
            <a:r>
              <a:rPr lang="bg-BG" sz="2200" dirty="0" smtClean="0">
                <a:latin typeface="Times New Roman" pitchFamily="18" charset="0"/>
                <a:cs typeface="Times New Roman" pitchFamily="18" charset="0"/>
              </a:rPr>
              <a:t>и ЛИДЕР+ (2000-2006). През това време страните – членки и регионите подкрепят програмите ЛИДЕР с финансиране извън финансирането за програмите за развитие на селските райони за съответния период. В периода 2007 – 2013 г. подходът ЛИДЕР се интегрира в рамките на Общата политика за развитие на селските райони в ЕС и се превръща в хоризонтален приоритет и част от тази политика. От 1991 г. до момента ЛИДЕР преминава развитие от пилотна инициатива до основна политика.</a:t>
            </a:r>
          </a:p>
        </p:txBody>
      </p:sp>
      <p:sp>
        <p:nvSpPr>
          <p:cNvPr id="3" name="Заглавие 2"/>
          <p:cNvSpPr>
            <a:spLocks noGrp="1"/>
          </p:cNvSpPr>
          <p:nvPr>
            <p:ph type="title"/>
          </p:nvPr>
        </p:nvSpPr>
        <p:spPr>
          <a:xfrm>
            <a:off x="590872" y="1484784"/>
            <a:ext cx="8229600" cy="936104"/>
          </a:xfrm>
        </p:spPr>
        <p:txBody>
          <a:bodyPr>
            <a:normAutofit/>
          </a:bodyPr>
          <a:lstStyle/>
          <a:p>
            <a:pPr algn="ctr"/>
            <a:r>
              <a:rPr lang="bg-BG" sz="2400" dirty="0" smtClean="0">
                <a:latin typeface="Times New Roman" pitchFamily="18" charset="0"/>
                <a:cs typeface="Times New Roman" pitchFamily="18" charset="0"/>
              </a:rPr>
              <a:t>Как се развива подходът “ЛИДЕР” ?</a:t>
            </a:r>
            <a:endParaRPr lang="bg-BG" sz="2400"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683568"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124744"/>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style.rotation</p:attrName>
                                        </p:attrNameLst>
                                      </p:cBhvr>
                                      <p:tavLst>
                                        <p:tav tm="0">
                                          <p:val>
                                            <p:fltVal val="720"/>
                                          </p:val>
                                        </p:tav>
                                        <p:tav tm="100000">
                                          <p:val>
                                            <p:fltVal val="0"/>
                                          </p:val>
                                        </p:tav>
                                      </p:tavLst>
                                    </p:anim>
                                    <p:anim calcmode="lin" valueType="num">
                                      <p:cBhvr>
                                        <p:cTn id="9" dur="3000" fill="hold"/>
                                        <p:tgtEl>
                                          <p:spTgt spid="3"/>
                                        </p:tgtEl>
                                        <p:attrNameLst>
                                          <p:attrName>ppt_h</p:attrName>
                                        </p:attrNameLst>
                                      </p:cBhvr>
                                      <p:tavLst>
                                        <p:tav tm="0">
                                          <p:val>
                                            <p:fltVal val="0"/>
                                          </p:val>
                                        </p:tav>
                                        <p:tav tm="100000">
                                          <p:val>
                                            <p:strVal val="#ppt_h"/>
                                          </p:val>
                                        </p:tav>
                                      </p:tavLst>
                                    </p:anim>
                                    <p:anim calcmode="lin" valueType="num">
                                      <p:cBhvr>
                                        <p:cTn id="10" dur="3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3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3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7" dur="3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8" dur="30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3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4" dur="3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5" dur="3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6" dur="3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2650909"/>
            <a:ext cx="8229600" cy="3730419"/>
          </a:xfrm>
        </p:spPr>
        <p:txBody>
          <a:bodyPr>
            <a:normAutofit/>
          </a:bodyPr>
          <a:lstStyle/>
          <a:p>
            <a:pPr marL="109728" indent="0" algn="just">
              <a:buNone/>
            </a:pPr>
            <a:r>
              <a:rPr lang="en-US" dirty="0">
                <a:latin typeface="Times New Roman" pitchFamily="18" charset="0"/>
                <a:cs typeface="Times New Roman" pitchFamily="18" charset="0"/>
              </a:rPr>
              <a:t>	</a:t>
            </a:r>
            <a:r>
              <a:rPr lang="bg-BG" sz="2000" b="1" i="1" dirty="0" smtClean="0">
                <a:latin typeface="Times New Roman" pitchFamily="18" charset="0"/>
                <a:cs typeface="Times New Roman" pitchFamily="18" charset="0"/>
              </a:rPr>
              <a:t>Основната идея на ЛИДЕР подхода като част от политиката за развитие на селските райони се основава на разбирането, че поради разнообразието на селските райони в Европа, стратегиите за развитие са много по-ефективни и ефикасни, ако се решават и прилагат на местно ниво от местните участници, придружени от ясни и прозрачни процедури, подпомагани от местни обществени екипи и разпространяващи добрите практики.</a:t>
            </a:r>
            <a:endParaRPr lang="bg-BG" sz="2000" b="1" i="1" dirty="0">
              <a:latin typeface="Times New Roman" pitchFamily="18" charset="0"/>
              <a:cs typeface="Times New Roman" pitchFamily="18" charset="0"/>
            </a:endParaRPr>
          </a:p>
        </p:txBody>
      </p:sp>
      <p:sp>
        <p:nvSpPr>
          <p:cNvPr id="3" name="Заглавие 2"/>
          <p:cNvSpPr>
            <a:spLocks noGrp="1"/>
          </p:cNvSpPr>
          <p:nvPr>
            <p:ph type="title"/>
          </p:nvPr>
        </p:nvSpPr>
        <p:spPr>
          <a:xfrm>
            <a:off x="590872" y="1628800"/>
            <a:ext cx="8229600" cy="1008112"/>
          </a:xfrm>
        </p:spPr>
        <p:txBody>
          <a:bodyPr>
            <a:normAutofit/>
          </a:bodyPr>
          <a:lstStyle/>
          <a:p>
            <a:pPr algn="ctr"/>
            <a:r>
              <a:rPr lang="bg-BG" sz="2400" dirty="0" smtClean="0">
                <a:latin typeface="Times New Roman" pitchFamily="18" charset="0"/>
                <a:cs typeface="Times New Roman" pitchFamily="18" charset="0"/>
              </a:rPr>
              <a:t>Каква е идеята на ЛИДЕР подхода ?</a:t>
            </a:r>
            <a:endParaRPr lang="bg-BG" sz="2400"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683568"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124744"/>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 fill="hold"/>
                                        <p:tgtEl>
                                          <p:spTgt spid="3"/>
                                        </p:tgtEl>
                                        <p:attrNameLst>
                                          <p:attrName>ppt_x</p:attrName>
                                        </p:attrNameLst>
                                      </p:cBhvr>
                                      <p:tavLst>
                                        <p:tav tm="0">
                                          <p:val>
                                            <p:strVal val="#ppt_x"/>
                                          </p:val>
                                        </p:tav>
                                        <p:tav tm="100000">
                                          <p:val>
                                            <p:strVal val="#ppt_x"/>
                                          </p:val>
                                        </p:tav>
                                      </p:tavLst>
                                    </p:anim>
                                    <p:anim calcmode="lin" valueType="num">
                                      <p:cBhvr additive="base">
                                        <p:cTn id="8"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3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4" dur="3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3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457200" y="2708920"/>
            <a:ext cx="8229600" cy="3298371"/>
          </a:xfrm>
        </p:spPr>
        <p:txBody>
          <a:bodyPr>
            <a:normAutofit/>
          </a:bodyPr>
          <a:lstStyle/>
          <a:p>
            <a:pPr marL="109728" indent="0" algn="just">
              <a:buNone/>
            </a:pPr>
            <a:r>
              <a:rPr lang="en-US" sz="2000" dirty="0">
                <a:latin typeface="Times New Roman" pitchFamily="18" charset="0"/>
                <a:cs typeface="Times New Roman" pitchFamily="18" charset="0"/>
              </a:rPr>
              <a:t>	</a:t>
            </a:r>
            <a:r>
              <a:rPr lang="bg-BG" sz="2000" dirty="0" smtClean="0">
                <a:latin typeface="Times New Roman" pitchFamily="18" charset="0"/>
                <a:cs typeface="Times New Roman" pitchFamily="18" charset="0"/>
              </a:rPr>
              <a:t>Разликата между ЛИДЕР и останалите по-традиционни политически мерки за развитие на селските райони се състои в това, че ЛИДЕР посочва “как” да се действа, а не “какво” трябва да се направи.</a:t>
            </a:r>
          </a:p>
          <a:p>
            <a:pPr marL="109728" indent="0" algn="just">
              <a:buNone/>
            </a:pPr>
            <a:r>
              <a:rPr lang="en-US" sz="2000" dirty="0">
                <a:latin typeface="Times New Roman" pitchFamily="18" charset="0"/>
                <a:cs typeface="Times New Roman" pitchFamily="18" charset="0"/>
              </a:rPr>
              <a:t>	</a:t>
            </a:r>
            <a:r>
              <a:rPr lang="bg-BG" sz="2000" dirty="0" smtClean="0">
                <a:latin typeface="Times New Roman" pitchFamily="18" charset="0"/>
                <a:cs typeface="Times New Roman" pitchFamily="18" charset="0"/>
              </a:rPr>
              <a:t>Седем основни характеристики обобщават ЛИДЕР подхода и те следва да се разглеждат като една обща кутия с инструменти. Всяка характеристика допълва и взаимодейства позитивно с останалите по време на целия процес на прилагане с дългосрочен ефект върху динамиката на селските райони и техните възможности за решаване на собствените им проблеми.</a:t>
            </a:r>
          </a:p>
        </p:txBody>
      </p:sp>
      <p:sp>
        <p:nvSpPr>
          <p:cNvPr id="3" name="Заглавие 2"/>
          <p:cNvSpPr>
            <a:spLocks noGrp="1"/>
          </p:cNvSpPr>
          <p:nvPr>
            <p:ph type="title"/>
          </p:nvPr>
        </p:nvSpPr>
        <p:spPr>
          <a:xfrm>
            <a:off x="467544" y="1556792"/>
            <a:ext cx="8229600" cy="792088"/>
          </a:xfrm>
        </p:spPr>
        <p:txBody>
          <a:bodyPr>
            <a:normAutofit/>
          </a:bodyPr>
          <a:lstStyle/>
          <a:p>
            <a:pPr algn="ctr"/>
            <a:r>
              <a:rPr lang="bg-BG" sz="2400" dirty="0" smtClean="0">
                <a:latin typeface="Times New Roman" pitchFamily="18" charset="0"/>
                <a:cs typeface="Times New Roman" pitchFamily="18" charset="0"/>
              </a:rPr>
              <a:t>Основни характеристики на подходът “ЛИДЕР” </a:t>
            </a:r>
            <a:endParaRPr lang="bg-BG" sz="2400" dirty="0">
              <a:latin typeface="Times New Roman" pitchFamily="18" charset="0"/>
              <a:cs typeface="Times New Roman" pitchFamily="18" charset="0"/>
            </a:endParaRPr>
          </a:p>
        </p:txBody>
      </p:sp>
      <p:pic>
        <p:nvPicPr>
          <p:cNvPr id="4" name="Картина 1"/>
          <p:cNvPicPr>
            <a:picLocks noChangeArrowheads="1"/>
          </p:cNvPicPr>
          <p:nvPr/>
        </p:nvPicPr>
        <p:blipFill>
          <a:blip r:embed="rId2" cstate="print"/>
          <a:srcRect/>
          <a:stretch>
            <a:fillRect/>
          </a:stretch>
        </p:blipFill>
        <p:spPr bwMode="auto">
          <a:xfrm>
            <a:off x="4045868" y="188641"/>
            <a:ext cx="772209" cy="643508"/>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b="10378"/>
          <a:stretch>
            <a:fillRect/>
          </a:stretch>
        </p:blipFill>
        <p:spPr bwMode="auto">
          <a:xfrm>
            <a:off x="683568" y="188640"/>
            <a:ext cx="1562100" cy="647700"/>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6998196" y="188640"/>
            <a:ext cx="1524000" cy="609600"/>
          </a:xfrm>
          <a:prstGeom prst="rect">
            <a:avLst/>
          </a:prstGeom>
          <a:noFill/>
          <a:ln w="9525">
            <a:noFill/>
            <a:miter lim="800000"/>
            <a:headEnd/>
            <a:tailEnd/>
          </a:ln>
        </p:spPr>
      </p:pic>
      <p:sp>
        <p:nvSpPr>
          <p:cNvPr id="7" name="Rectangle 5"/>
          <p:cNvSpPr>
            <a:spLocks noChangeArrowheads="1"/>
          </p:cNvSpPr>
          <p:nvPr/>
        </p:nvSpPr>
        <p:spPr bwMode="auto">
          <a:xfrm>
            <a:off x="0" y="1094547"/>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174875" algn="r"/>
              </a:tabLst>
            </a:pPr>
            <a:r>
              <a:rPr kumimoji="0" lang="bg-BG" sz="1000" b="1" i="0" u="none" strike="noStrike" cap="none" normalizeH="0" baseline="0" dirty="0" smtClean="0">
                <a:ln>
                  <a:noFill/>
                </a:ln>
                <a:solidFill>
                  <a:schemeClr val="tx1"/>
                </a:solidFill>
                <a:effectLst/>
                <a:latin typeface="Arial" pitchFamily="34" charset="0"/>
                <a:ea typeface="Times New Roman" pitchFamily="18" charset="0"/>
              </a:rPr>
              <a:t>"Европейският земеделски фонд за развитие на селските райони: Европа инвестира в селските райони"</a:t>
            </a:r>
            <a:endParaRPr kumimoji="0" lang="bg-BG"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advTm="1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to="" calcmode="lin" valueType="num">
                                      <p:cBhvr>
                                        <p:cTn id="12" dur="1" fill="hold"/>
                                        <p:tgtEl>
                                          <p:spTgt spid="2">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to="" calcmode="lin" valueType="num">
                                      <p:cBhvr>
                                        <p:cTn id="15" dur="1" fill="hold"/>
                                        <p:tgtEl>
                                          <p:spTgt spid="2">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ито място">
  <a:themeElements>
    <a:clrScheme name="Открито място">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ито място">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390</TotalTime>
  <Words>1116</Words>
  <Application>Microsoft Office PowerPoint</Application>
  <PresentationFormat>Презентация на цял екран (4:3)</PresentationFormat>
  <Paragraphs>69</Paragraphs>
  <Slides>14</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14</vt:i4>
      </vt:variant>
    </vt:vector>
  </HeadingPairs>
  <TitlesOfParts>
    <vt:vector size="15" baseType="lpstr">
      <vt:lpstr>Открито място</vt:lpstr>
      <vt:lpstr>Проект по  подмярка 19.1 „Помощ за подготвителни дейности“, Мярка 19 „Водено от общностите местно развитие“  финансиран от Програма за развитие на селските райони, съфинансирана от Европейския съюз чрез Европейския земеделски фонд за развитие на селските райони. </vt:lpstr>
      <vt:lpstr>Презентация на PowerPoint</vt:lpstr>
      <vt:lpstr>Какво представлява подходът “ЛИДЕР” ?</vt:lpstr>
      <vt:lpstr>Презентация на PowerPoint</vt:lpstr>
      <vt:lpstr>Каква е целта на подходът “ЛИДЕР” ?</vt:lpstr>
      <vt:lpstr>Презентация на PowerPoint</vt:lpstr>
      <vt:lpstr>Как се развива подходът “ЛИДЕР” ?</vt:lpstr>
      <vt:lpstr>Каква е идеята на ЛИДЕР подхода ?</vt:lpstr>
      <vt:lpstr>Основни характеристики на подходът “ЛИДЕР” </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Company>Obshtina Dolna Mitropoliya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по  подмярка 19.1 „Помощ за подготвителни дейности“, Мярка 19 „Водено от общностите местно развитие“  финансиран от Програма за развитие на селските райони, съфинансирана от Европейския съюз чрез Европейския земеделски фонд за развитие на селските райони. </dc:title>
  <dc:creator>Krasi</dc:creator>
  <cp:lastModifiedBy>Tanya</cp:lastModifiedBy>
  <cp:revision>55</cp:revision>
  <dcterms:created xsi:type="dcterms:W3CDTF">2016-01-14T08:49:18Z</dcterms:created>
  <dcterms:modified xsi:type="dcterms:W3CDTF">2016-01-26T07:32:48Z</dcterms:modified>
</cp:coreProperties>
</file>